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9"/>
  </p:notesMasterIdLst>
  <p:sldIdLst>
    <p:sldId id="256" r:id="rId2"/>
    <p:sldId id="257" r:id="rId3"/>
    <p:sldId id="322" r:id="rId4"/>
    <p:sldId id="259" r:id="rId5"/>
    <p:sldId id="260" r:id="rId6"/>
    <p:sldId id="326" r:id="rId7"/>
    <p:sldId id="261" r:id="rId8"/>
    <p:sldId id="262" r:id="rId9"/>
    <p:sldId id="263" r:id="rId10"/>
    <p:sldId id="324" r:id="rId11"/>
    <p:sldId id="266" r:id="rId12"/>
    <p:sldId id="267" r:id="rId13"/>
    <p:sldId id="268" r:id="rId14"/>
    <p:sldId id="271" r:id="rId15"/>
    <p:sldId id="272" r:id="rId16"/>
    <p:sldId id="273" r:id="rId17"/>
    <p:sldId id="327" r:id="rId18"/>
    <p:sldId id="274" r:id="rId19"/>
    <p:sldId id="275" r:id="rId20"/>
    <p:sldId id="276" r:id="rId21"/>
    <p:sldId id="277" r:id="rId22"/>
    <p:sldId id="278" r:id="rId23"/>
    <p:sldId id="279" r:id="rId24"/>
    <p:sldId id="281" r:id="rId25"/>
    <p:sldId id="328" r:id="rId26"/>
    <p:sldId id="329" r:id="rId27"/>
    <p:sldId id="283" r:id="rId28"/>
    <p:sldId id="284" r:id="rId29"/>
    <p:sldId id="287" r:id="rId30"/>
    <p:sldId id="285" r:id="rId31"/>
    <p:sldId id="286" r:id="rId32"/>
    <p:sldId id="288" r:id="rId33"/>
    <p:sldId id="330" r:id="rId34"/>
    <p:sldId id="325"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269" r:id="rId67"/>
    <p:sldId id="270" r:id="rId68"/>
  </p:sldIdLst>
  <p:sldSz cx="12192000" cy="6858000"/>
  <p:notesSz cx="6858000" cy="9144000"/>
  <p:embeddedFontLst>
    <p:embeddedFont>
      <p:font typeface="Agency FB" panose="020B0503020202020204" pitchFamily="34" charset="0"/>
      <p:regular r:id="rId70"/>
      <p:bold r:id="rId71"/>
    </p:embeddedFont>
    <p:embeddedFont>
      <p:font typeface="Calibri" panose="020F0502020204030204" pitchFamily="34" charset="0"/>
      <p:regular r:id="rId72"/>
      <p:bold r:id="rId73"/>
      <p:italic r:id="rId74"/>
      <p:boldItalic r:id="rId75"/>
    </p:embeddedFont>
    <p:embeddedFont>
      <p:font typeface="Proxima Nova Semibold" panose="020B0604020202020204" charset="0"/>
      <p:regular r:id="rId76"/>
      <p:bold r:id="rId77"/>
      <p:boldItalic r:id="rId78"/>
    </p:embeddedFont>
    <p:embeddedFont>
      <p:font typeface="Source Sans Pro" panose="020B0503030403020204" pitchFamily="34" charset="0"/>
      <p:regular r:id="rId79"/>
      <p:bold r:id="rId80"/>
      <p:italic r:id="rId81"/>
      <p:boldItalic r:id="rId82"/>
    </p:embeddedFont>
    <p:embeddedFont>
      <p:font typeface="Teko" panose="020B0604020202020204" charset="0"/>
      <p:regular r:id="rId83"/>
      <p:bold r:id="rId84"/>
    </p:embeddedFont>
    <p:embeddedFont>
      <p:font typeface="Verdana" panose="020B0604030504040204"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0" roundtripDataSignature="AMtx7mgWoZruWME5wmNCJEw2h1MC4ZmaA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D9A6"/>
    <a:srgbClr val="EDECE7"/>
    <a:srgbClr val="686933"/>
    <a:srgbClr val="3F9F9A"/>
    <a:srgbClr val="8FD3CF"/>
    <a:srgbClr val="F5F4EF"/>
    <a:srgbClr val="E5E3D7"/>
    <a:srgbClr val="1A2429"/>
    <a:srgbClr val="F0EFE8"/>
    <a:srgbClr val="DF83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71111" autoAdjust="0"/>
  </p:normalViewPr>
  <p:slideViewPr>
    <p:cSldViewPr snapToGrid="0">
      <p:cViewPr varScale="1">
        <p:scale>
          <a:sx n="81" d="100"/>
          <a:sy n="81" d="100"/>
        </p:scale>
        <p:origin x="1386"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customschemas.google.com/relationships/presentationmetadata" Target="meta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i.org/10.5061/dryad.1kk02q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i.org/10.5061/dryad.1kk02q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ature.com/articles/nature13726#ref-CR4"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journals.uchicago.edu/doi/pdfplus/10.1086/685444"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dirty="0" err="1"/>
              <a:t>Examples</a:t>
            </a:r>
            <a:r>
              <a:rPr lang="de-DE" dirty="0"/>
              <a:t> </a:t>
            </a:r>
            <a:r>
              <a:rPr lang="de-DE" dirty="0" err="1"/>
              <a:t>of</a:t>
            </a:r>
            <a:r>
              <a:rPr lang="de-DE" dirty="0"/>
              <a:t> </a:t>
            </a:r>
            <a:r>
              <a:rPr lang="en-US" sz="1200" dirty="0"/>
              <a:t>organisms’ characteristics that relate to what they do in their environment</a:t>
            </a:r>
            <a:endParaRPr dirty="0"/>
          </a:p>
        </p:txBody>
      </p:sp>
      <p:sp>
        <p:nvSpPr>
          <p:cNvPr id="160" name="Google Shape;16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874969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does function mean?</a:t>
            </a:r>
            <a:endParaRPr/>
          </a:p>
        </p:txBody>
      </p:sp>
      <p:sp>
        <p:nvSpPr>
          <p:cNvPr id="206" name="Google Shape;20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endParaRPr sz="1200"/>
          </a:p>
        </p:txBody>
      </p:sp>
      <p:sp>
        <p:nvSpPr>
          <p:cNvPr id="216" name="Google Shape;21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1"/>
              <a:t>Functional</a:t>
            </a:r>
            <a:r>
              <a:rPr lang="en-US"/>
              <a:t>  </a:t>
            </a:r>
            <a:r>
              <a:rPr lang="en-US" b="1"/>
              <a:t>diversity</a:t>
            </a:r>
            <a:r>
              <a:rPr lang="en-US"/>
              <a:t>, in other words, the variation of traits between organisms, can be</a:t>
            </a:r>
            <a:br>
              <a:rPr lang="en-US"/>
            </a:br>
            <a:r>
              <a:rPr lang="en-US"/>
              <a:t>used to address a great number of ecological questions.</a:t>
            </a:r>
            <a:endParaRPr/>
          </a:p>
          <a:p>
            <a:pPr marL="0" lvl="0" indent="0" algn="l" rtl="0">
              <a:spcBef>
                <a:spcPts val="0"/>
              </a:spcBef>
              <a:spcAft>
                <a:spcPts val="0"/>
              </a:spcAft>
              <a:buNone/>
            </a:pPr>
            <a:endParaRPr/>
          </a:p>
        </p:txBody>
      </p:sp>
      <p:sp>
        <p:nvSpPr>
          <p:cNvPr id="226" name="Google Shape;22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Add a trait to an organism</a:t>
            </a:r>
          </a:p>
          <a:p>
            <a:pPr marL="0" lvl="0" indent="0" algn="l" rtl="0">
              <a:spcBef>
                <a:spcPts val="0"/>
              </a:spcBef>
              <a:spcAft>
                <a:spcPts val="0"/>
              </a:spcAft>
              <a:buNone/>
            </a:pPr>
            <a:r>
              <a:rPr lang="en-US" dirty="0"/>
              <a:t>https://jamboard.google.com/d/1-v7GAf6vIxIlonpnM998p893bEuvCiHkM7hW_ZN_My0/viewer?pli=1</a:t>
            </a:r>
            <a:endParaRPr dirty="0"/>
          </a:p>
        </p:txBody>
      </p:sp>
      <p:sp>
        <p:nvSpPr>
          <p:cNvPr id="276" name="Google Shape;27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How did ecologists and biologists start thinking about functional diversity?</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E.g., German botanist Andreas </a:t>
            </a:r>
            <a:r>
              <a:rPr lang="en-US" sz="1200" b="0" i="0" dirty="0" err="1">
                <a:solidFill>
                  <a:schemeClr val="dk1"/>
                </a:solidFill>
                <a:latin typeface="Calibri"/>
                <a:ea typeface="Calibri"/>
                <a:cs typeface="Calibri"/>
                <a:sym typeface="Calibri"/>
              </a:rPr>
              <a:t>Schimper</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Pflanzengeographie</a:t>
            </a:r>
            <a:r>
              <a:rPr lang="en-US" sz="1200" b="0" i="0" dirty="0">
                <a:solidFill>
                  <a:schemeClr val="dk1"/>
                </a:solidFill>
                <a:latin typeface="Calibri"/>
                <a:ea typeface="Calibri"/>
                <a:cs typeface="Calibri"/>
                <a:sym typeface="Calibri"/>
              </a:rPr>
              <a:t> auf </a:t>
            </a:r>
            <a:r>
              <a:rPr lang="en-US" sz="1200" b="0" i="0" dirty="0" err="1">
                <a:solidFill>
                  <a:schemeClr val="dk1"/>
                </a:solidFill>
                <a:latin typeface="Calibri"/>
                <a:ea typeface="Calibri"/>
                <a:cs typeface="Calibri"/>
                <a:sym typeface="Calibri"/>
              </a:rPr>
              <a:t>Physiologischer</a:t>
            </a:r>
            <a:r>
              <a:rPr lang="en-US" sz="1200" b="0" i="0" dirty="0">
                <a:solidFill>
                  <a:schemeClr val="dk1"/>
                </a:solidFill>
                <a:latin typeface="Calibri"/>
                <a:ea typeface="Calibri"/>
                <a:cs typeface="Calibri"/>
                <a:sym typeface="Calibri"/>
              </a:rPr>
              <a:t> </a:t>
            </a:r>
            <a:r>
              <a:rPr lang="en-US" sz="1200" b="0" i="0" dirty="0" err="1">
                <a:solidFill>
                  <a:schemeClr val="dk1"/>
                </a:solidFill>
                <a:latin typeface="Calibri"/>
                <a:ea typeface="Calibri"/>
                <a:cs typeface="Calibri"/>
                <a:sym typeface="Calibri"/>
              </a:rPr>
              <a:t>Grundlage</a:t>
            </a:r>
            <a:r>
              <a:rPr lang="en-US" sz="1200" b="0" i="0" dirty="0">
                <a:solidFill>
                  <a:schemeClr val="dk1"/>
                </a:solidFill>
                <a:latin typeface="Calibri"/>
                <a:ea typeface="Calibri"/>
                <a:cs typeface="Calibri"/>
                <a:sym typeface="Calibri"/>
              </a:rPr>
              <a:t> 1898). </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dirty="0"/>
              <a:t>In his world, some plant species are more successful in different parts of the landscape and this is because they have different quantitative characteristics.</a:t>
            </a:r>
          </a:p>
          <a:p>
            <a:pPr marL="0" marR="0" lvl="0" indent="0" algn="l" rtl="0">
              <a:lnSpc>
                <a:spcPct val="100000"/>
              </a:lnSpc>
              <a:spcBef>
                <a:spcPts val="0"/>
              </a:spcBef>
              <a:spcAft>
                <a:spcPts val="0"/>
              </a:spcAft>
              <a:buClr>
                <a:schemeClr val="dk1"/>
              </a:buClr>
              <a:buSzPts val="1200"/>
              <a:buFont typeface="Calibri"/>
              <a:buNone/>
            </a:pPr>
            <a:r>
              <a:rPr lang="en-US" dirty="0" err="1"/>
              <a:t>Schimper’s</a:t>
            </a:r>
            <a:r>
              <a:rPr lang="en-US" dirty="0"/>
              <a:t> world is set in real physical geography, along gradients of rainfall, temperature, and geomorphology.</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dirty="0"/>
              <a:t>Plant stems, canopy architecture, foliage are so influential in terrestrial ecosystems that </a:t>
            </a:r>
            <a:r>
              <a:rPr lang="en-US" dirty="0" err="1"/>
              <a:t>Schimper</a:t>
            </a:r>
            <a:r>
              <a:rPr lang="en-US" dirty="0"/>
              <a:t> world should be important for any ecologist.</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290" name="Google Shape;29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E.g., German naturalist and geographer also understood the role the env shaping species characteristics. </a:t>
            </a:r>
          </a:p>
          <a:p>
            <a:pPr marL="0" lvl="0" indent="0" algn="l" rtl="0">
              <a:spcBef>
                <a:spcPts val="0"/>
              </a:spcBef>
              <a:spcAft>
                <a:spcPts val="0"/>
              </a:spcAft>
              <a:buNone/>
            </a:pPr>
            <a:endParaRPr lang="en-US"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err="1">
                <a:solidFill>
                  <a:schemeClr val="dk1"/>
                </a:solidFill>
                <a:latin typeface="Calibri"/>
                <a:cs typeface="Calibri"/>
                <a:sym typeface="Calibri"/>
              </a:rPr>
              <a:t>Humbold’s</a:t>
            </a:r>
            <a:r>
              <a:rPr lang="en-US" sz="1200" b="0" i="0" dirty="0">
                <a:solidFill>
                  <a:schemeClr val="dk1"/>
                </a:solidFill>
                <a:latin typeface="Calibri"/>
                <a:cs typeface="Calibri"/>
                <a:sym typeface="Calibri"/>
              </a:rPr>
              <a:t> explorations on the tropical Andes allow to understand how the env. shapes the functioning of plant diversity. </a:t>
            </a:r>
          </a:p>
          <a:p>
            <a:pPr marL="0" lvl="0" indent="0" algn="l" rtl="0">
              <a:spcBef>
                <a:spcPts val="0"/>
              </a:spcBef>
              <a:spcAft>
                <a:spcPts val="0"/>
              </a:spcAft>
              <a:buNone/>
            </a:pPr>
            <a:endParaRPr lang="en-US" sz="1200" b="0" i="0" dirty="0">
              <a:solidFill>
                <a:schemeClr val="dk1"/>
              </a:solidFill>
              <a:latin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cs typeface="Calibri"/>
                <a:sym typeface="Calibri"/>
              </a:rPr>
              <a:t>Response of plant trait diversity to the env conditions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290" name="Google Shape;29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698600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1" name="Google Shape;311;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SzPts val="1200"/>
              <a:buFont typeface="Source Sans Pro"/>
              <a:buNone/>
            </a:pPr>
            <a:r>
              <a:rPr lang="en-US" b="0" i="0">
                <a:solidFill>
                  <a:srgbClr val="404040"/>
                </a:solidFill>
                <a:latin typeface="Source Sans Pro"/>
                <a:ea typeface="Source Sans Pro"/>
                <a:cs typeface="Source Sans Pro"/>
                <a:sym typeface="Source Sans Pro"/>
              </a:rPr>
              <a:t>- Examples of traits that we can measure in functional ecology. </a:t>
            </a:r>
            <a:endParaRPr/>
          </a:p>
          <a:p>
            <a:pPr marL="0" marR="0" lvl="0" indent="0" algn="l" rtl="0">
              <a:lnSpc>
                <a:spcPct val="100000"/>
              </a:lnSpc>
              <a:spcBef>
                <a:spcPts val="0"/>
              </a:spcBef>
              <a:spcAft>
                <a:spcPts val="0"/>
              </a:spcAft>
              <a:buClr>
                <a:srgbClr val="404040"/>
              </a:buClr>
              <a:buSzPts val="1200"/>
              <a:buFont typeface="Source Sans Pro"/>
              <a:buNone/>
            </a:pPr>
            <a:r>
              <a:rPr lang="en-US" b="0" i="0">
                <a:solidFill>
                  <a:srgbClr val="404040"/>
                </a:solidFill>
                <a:latin typeface="Source Sans Pro"/>
                <a:ea typeface="Source Sans Pro"/>
                <a:cs typeface="Source Sans Pro"/>
                <a:sym typeface="Source Sans Pro"/>
              </a:rPr>
              <a:t>- Functional traits allow to score species along a continuum of similarity/dissimilarity. </a:t>
            </a:r>
            <a:endParaRPr/>
          </a:p>
          <a:p>
            <a:pPr marL="171450" marR="0" lvl="0" indent="-171450" algn="l" rtl="0">
              <a:lnSpc>
                <a:spcPct val="100000"/>
              </a:lnSpc>
              <a:spcBef>
                <a:spcPts val="0"/>
              </a:spcBef>
              <a:spcAft>
                <a:spcPts val="0"/>
              </a:spcAft>
              <a:buClr>
                <a:srgbClr val="404040"/>
              </a:buClr>
              <a:buSzPts val="1200"/>
              <a:buFont typeface="Source Sans Pro"/>
              <a:buChar char="-"/>
            </a:pPr>
            <a:r>
              <a:rPr lang="en-US" b="0" i="0">
                <a:solidFill>
                  <a:srgbClr val="404040"/>
                </a:solidFill>
                <a:latin typeface="Source Sans Pro"/>
                <a:ea typeface="Source Sans Pro"/>
                <a:cs typeface="Source Sans Pro"/>
                <a:sym typeface="Source Sans Pro"/>
              </a:rPr>
              <a:t>Some species share functional traits (they are the same size, eat the same thing, etc.) and thus are more similar than others that do not. </a:t>
            </a:r>
            <a:endParaRPr/>
          </a:p>
          <a:p>
            <a:pPr marL="171450" marR="0" lvl="0" indent="-171450" algn="l" rtl="0">
              <a:lnSpc>
                <a:spcPct val="100000"/>
              </a:lnSpc>
              <a:spcBef>
                <a:spcPts val="0"/>
              </a:spcBef>
              <a:spcAft>
                <a:spcPts val="0"/>
              </a:spcAft>
              <a:buClr>
                <a:srgbClr val="404040"/>
              </a:buClr>
              <a:buSzPts val="1200"/>
              <a:buFont typeface="Source Sans Pro"/>
              <a:buChar char="-"/>
            </a:pPr>
            <a:r>
              <a:rPr lang="en-US" b="0" i="0">
                <a:solidFill>
                  <a:srgbClr val="404040"/>
                </a:solidFill>
                <a:latin typeface="Source Sans Pro"/>
                <a:ea typeface="Source Sans Pro"/>
                <a:cs typeface="Source Sans Pro"/>
                <a:sym typeface="Source Sans Pro"/>
              </a:rPr>
              <a:t>Now, if we apply functional traits to the above example, we might find the dissimilarity among species looks more like this for the two communities: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2" name="Google Shape;312;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0">
                <a:solidFill>
                  <a:schemeClr val="dk1"/>
                </a:solidFill>
                <a:latin typeface="Calibri"/>
                <a:ea typeface="Calibri"/>
                <a:cs typeface="Calibri"/>
                <a:sym typeface="Calibri"/>
              </a:rPr>
              <a:t>Specific leaf area (SLA; leaf area/leaf mass) important trait. SLA determines how much new leaf area to deploy for each unit of biomass produced.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Under elevated CO</a:t>
            </a:r>
            <a:r>
              <a:rPr lang="en-US" sz="1200" b="0" i="0" baseline="-25000">
                <a:solidFill>
                  <a:schemeClr val="dk1"/>
                </a:solidFill>
                <a:latin typeface="Calibri"/>
                <a:ea typeface="Calibri"/>
                <a:cs typeface="Calibri"/>
                <a:sym typeface="Calibri"/>
              </a:rPr>
              <a:t>2</a:t>
            </a:r>
            <a:r>
              <a:rPr lang="en-US" sz="1200" b="0" i="0">
                <a:solidFill>
                  <a:schemeClr val="dk1"/>
                </a:solidFill>
                <a:latin typeface="Calibri"/>
                <a:ea typeface="Calibri"/>
                <a:cs typeface="Calibri"/>
                <a:sym typeface="Calibri"/>
              </a:rPr>
              <a:t>, any storage of the extra carbohydrate in the leaves or any reallocation of biomass to thicker leaves would tend to increase leaf mass more than leaf area, thereby decreasing SLA.</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MORE MASS THAN AREA = low SLA</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Garnier, E., Navas, M. L., &amp; Grigulis, K. (2016). </a:t>
            </a:r>
            <a:r>
              <a:rPr lang="en-US" sz="1200" b="0" i="1">
                <a:solidFill>
                  <a:schemeClr val="dk1"/>
                </a:solidFill>
                <a:latin typeface="Calibri"/>
                <a:ea typeface="Calibri"/>
                <a:cs typeface="Calibri"/>
                <a:sym typeface="Calibri"/>
              </a:rPr>
              <a:t>Plant functional diversity: organism traits, community structure, and ecosystem properties</a:t>
            </a:r>
            <a:r>
              <a:rPr lang="en-US" sz="1200" b="0" i="0">
                <a:solidFill>
                  <a:schemeClr val="dk1"/>
                </a:solidFill>
                <a:latin typeface="Calibri"/>
                <a:ea typeface="Calibri"/>
                <a:cs typeface="Calibri"/>
                <a:sym typeface="Calibri"/>
              </a:rPr>
              <a:t>. Oxford University Press.</a:t>
            </a:r>
            <a:endParaRPr/>
          </a:p>
          <a:p>
            <a:pPr marL="0" lvl="0" indent="0" algn="l" rtl="0">
              <a:spcBef>
                <a:spcPts val="0"/>
              </a:spcBef>
              <a:spcAft>
                <a:spcPts val="0"/>
              </a:spcAft>
              <a:buNone/>
            </a:pPr>
            <a:endParaRPr/>
          </a:p>
        </p:txBody>
      </p:sp>
      <p:sp>
        <p:nvSpPr>
          <p:cNvPr id="326" name="Google Shape;32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Understand how systems around the world, regardless of their unique compositions, operate</a:t>
            </a:r>
            <a:endParaRPr/>
          </a:p>
          <a:p>
            <a:pPr marL="171450" lvl="0" indent="-171450" algn="l" rtl="0">
              <a:spcBef>
                <a:spcPts val="0"/>
              </a:spcBef>
              <a:spcAft>
                <a:spcPts val="0"/>
              </a:spcAft>
              <a:buClr>
                <a:schemeClr val="dk1"/>
              </a:buClr>
              <a:buSzPts val="1200"/>
              <a:buFont typeface="Calibri"/>
              <a:buChar char="-"/>
            </a:pPr>
            <a:r>
              <a:rPr lang="en-US"/>
              <a:t>We want to know how climate, across the globe, affects which species are and are not able to establish. </a:t>
            </a:r>
            <a:endParaRPr/>
          </a:p>
          <a:p>
            <a:pPr marL="171450" marR="0" lvl="0" indent="-171450" algn="l" rtl="0">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Such analysis compares the species traits and not only species identities. (Keddy, P. A. (1992). A pragmatic approach to functional ecology. Functional Ecology, 6(6), 621-626). </a:t>
            </a:r>
            <a:endParaRPr/>
          </a:p>
          <a:p>
            <a:pPr marL="171450" lvl="0" indent="-95250" algn="l" rtl="0">
              <a:spcBef>
                <a:spcPts val="0"/>
              </a:spcBef>
              <a:spcAft>
                <a:spcPts val="0"/>
              </a:spcAft>
              <a:buClr>
                <a:schemeClr val="dk1"/>
              </a:buClr>
              <a:buSzPts val="1200"/>
              <a:buFont typeface="Calibri"/>
              <a:buNone/>
            </a:pPr>
            <a:endParaRPr/>
          </a:p>
        </p:txBody>
      </p:sp>
      <p:sp>
        <p:nvSpPr>
          <p:cNvPr id="345" name="Google Shape;34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de-DE" sz="1100" dirty="0"/>
              <a:t>Trait </a:t>
            </a:r>
            <a:r>
              <a:rPr lang="de-DE" sz="1100" dirty="0" err="1"/>
              <a:t>correlation</a:t>
            </a:r>
            <a:r>
              <a:rPr lang="de-DE" sz="1100" dirty="0"/>
              <a:t>/</a:t>
            </a:r>
            <a:r>
              <a:rPr lang="de-DE" sz="1100" dirty="0" err="1"/>
              <a:t>synchronization</a:t>
            </a:r>
            <a:endParaRPr lang="de-DE" sz="1100" dirty="0"/>
          </a:p>
          <a:p>
            <a:pPr marL="0" lvl="0" indent="0" algn="l" rtl="0">
              <a:spcBef>
                <a:spcPts val="0"/>
              </a:spcBef>
              <a:spcAft>
                <a:spcPts val="0"/>
              </a:spcAft>
              <a:buNone/>
            </a:pPr>
            <a:endParaRPr lang="de-DE" sz="1100" dirty="0"/>
          </a:p>
          <a:p>
            <a:pPr marL="0" lvl="0" indent="0" algn="l" rtl="0">
              <a:spcBef>
                <a:spcPts val="0"/>
              </a:spcBef>
              <a:spcAft>
                <a:spcPts val="0"/>
              </a:spcAft>
              <a:buNone/>
            </a:pPr>
            <a:r>
              <a:rPr lang="de-DE" sz="1100" dirty="0" err="1"/>
              <a:t>Organism</a:t>
            </a:r>
            <a:r>
              <a:rPr lang="de-DE" sz="1100" dirty="0"/>
              <a:t> </a:t>
            </a:r>
            <a:r>
              <a:rPr lang="de-DE" sz="1100" dirty="0" err="1"/>
              <a:t>have</a:t>
            </a:r>
            <a:r>
              <a:rPr lang="de-DE" sz="1100" dirty="0"/>
              <a:t> </a:t>
            </a:r>
            <a:r>
              <a:rPr lang="de-DE" sz="1100" dirty="0" err="1"/>
              <a:t>many</a:t>
            </a:r>
            <a:r>
              <a:rPr lang="de-DE" sz="1100" dirty="0"/>
              <a:t> </a:t>
            </a:r>
            <a:r>
              <a:rPr lang="de-DE" sz="1100" dirty="0" err="1"/>
              <a:t>traits</a:t>
            </a:r>
            <a:r>
              <a:rPr lang="de-DE" sz="1100" dirty="0"/>
              <a:t>/ </a:t>
            </a:r>
            <a:r>
              <a:rPr lang="de-DE" sz="1100" dirty="0" err="1"/>
              <a:t>characteristica</a:t>
            </a:r>
            <a:r>
              <a:rPr lang="de-DE" sz="1100" dirty="0"/>
              <a:t> and </a:t>
            </a:r>
            <a:r>
              <a:rPr lang="de-DE" sz="1100" dirty="0" err="1"/>
              <a:t>they</a:t>
            </a:r>
            <a:r>
              <a:rPr lang="de-DE" sz="1100" dirty="0"/>
              <a:t> </a:t>
            </a:r>
            <a:r>
              <a:rPr lang="de-DE" sz="1100" dirty="0" err="1"/>
              <a:t>often</a:t>
            </a:r>
            <a:r>
              <a:rPr lang="de-DE" sz="1100" dirty="0"/>
              <a:t> </a:t>
            </a:r>
            <a:r>
              <a:rPr lang="de-DE" sz="1100" dirty="0" err="1"/>
              <a:t>times</a:t>
            </a:r>
            <a:r>
              <a:rPr lang="de-DE" sz="1100" dirty="0"/>
              <a:t> </a:t>
            </a:r>
            <a:r>
              <a:rPr lang="de-DE" sz="1100" dirty="0" err="1"/>
              <a:t>are</a:t>
            </a:r>
            <a:r>
              <a:rPr lang="de-DE" sz="1100" dirty="0"/>
              <a:t> </a:t>
            </a:r>
            <a:r>
              <a:rPr lang="de-DE" sz="1100" dirty="0" err="1"/>
              <a:t>correlated</a:t>
            </a:r>
            <a:r>
              <a:rPr lang="de-DE" sz="1100" dirty="0"/>
              <a:t>. </a:t>
            </a:r>
          </a:p>
          <a:p>
            <a:pPr marL="0" lvl="0" indent="0" algn="l" rtl="0">
              <a:spcBef>
                <a:spcPts val="0"/>
              </a:spcBef>
              <a:spcAft>
                <a:spcPts val="0"/>
              </a:spcAft>
              <a:buNone/>
            </a:pPr>
            <a:endParaRPr lang="de-DE" sz="1100" dirty="0"/>
          </a:p>
          <a:p>
            <a:pPr marL="0" lvl="0" indent="0" algn="l" rtl="0">
              <a:spcBef>
                <a:spcPts val="0"/>
              </a:spcBef>
              <a:spcAft>
                <a:spcPts val="0"/>
              </a:spcAft>
              <a:buNone/>
            </a:pPr>
            <a:endParaRPr sz="1100" dirty="0"/>
          </a:p>
        </p:txBody>
      </p:sp>
      <p:sp>
        <p:nvSpPr>
          <p:cNvPr id="354" name="Google Shape;35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Coordinated variation in traits </a:t>
            </a:r>
            <a:r>
              <a:rPr lang="en-US" dirty="0"/>
              <a:t>result in specific plant strategies. </a:t>
            </a:r>
            <a:endParaRPr dirty="0"/>
          </a:p>
          <a:p>
            <a:pPr marL="0" lvl="0" indent="0" algn="l" rtl="0">
              <a:spcBef>
                <a:spcPts val="0"/>
              </a:spcBef>
              <a:spcAft>
                <a:spcPts val="0"/>
              </a:spcAft>
              <a:buNone/>
            </a:pPr>
            <a:r>
              <a:rPr lang="en-US" dirty="0"/>
              <a:t>The most studied strategy is that of the </a:t>
            </a:r>
            <a:r>
              <a:rPr lang="en-US" b="1" dirty="0"/>
              <a:t>leaf economic spectrum </a:t>
            </a:r>
            <a:r>
              <a:rPr lang="en-US" dirty="0"/>
              <a:t>which demonstrates that species adopt either “fast” or “slow” strategies related to resource acquisition.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”Fast” species would have high N concentrations and </a:t>
            </a:r>
            <a:r>
              <a:rPr lang="en-US" b="1" dirty="0"/>
              <a:t>high specific leaf area. </a:t>
            </a:r>
            <a:r>
              <a:rPr lang="en-US" dirty="0"/>
              <a:t>These traits or characteristics allow it to grow quickly. However, the leaves these species produce are not tolerant to stress and have short longevity. On the other side of this LES are slow species with </a:t>
            </a:r>
            <a:r>
              <a:rPr lang="en-US" b="1" dirty="0"/>
              <a:t>high-density tissues and long leaf lifespans </a:t>
            </a:r>
            <a:r>
              <a:rPr lang="en-US" dirty="0"/>
              <a:t>– these are often species more capable of </a:t>
            </a:r>
            <a:r>
              <a:rPr lang="en-US" b="1" dirty="0"/>
              <a:t>withstanding stress</a:t>
            </a:r>
            <a:r>
              <a:rPr lang="en-US"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Flimsy – lettuce/dandelion, resistant – pine trees, trees, shrubs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Recently root traits </a:t>
            </a:r>
            <a:r>
              <a:rPr lang="en-US" dirty="0"/>
              <a:t>have been incorporated into this framework with two dominant axes of variation: one related to the “fast-slow” spectrum in leaves with some plants optimizing rapid resource acquisition and others optimizing root longevity and another related to collaboration with mycorrhizal partners.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 addition, “size” axes exists above and below ground under which plants are either short or tall and have either shallow or deep roots. However, in this study, the largest assessment of whole-plant variation to date, aboveground maximum height and belowground rooting depth were not correlated, but independent axes.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Tree’s tipped over after wind storm </a:t>
            </a:r>
            <a:endParaRPr dirty="0"/>
          </a:p>
          <a:p>
            <a:pPr marL="0" lvl="0" indent="0" algn="l" rtl="0">
              <a:spcBef>
                <a:spcPts val="0"/>
              </a:spcBef>
              <a:spcAft>
                <a:spcPts val="0"/>
              </a:spcAft>
              <a:buNone/>
            </a:pPr>
            <a:endParaRPr dirty="0"/>
          </a:p>
        </p:txBody>
      </p:sp>
      <p:sp>
        <p:nvSpPr>
          <p:cNvPr id="372" name="Google Shape;37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Calibri"/>
              <a:buNone/>
            </a:pPr>
            <a:r>
              <a:rPr lang="en-US" sz="1100" b="0" i="0">
                <a:solidFill>
                  <a:schemeClr val="dk1"/>
                </a:solidFill>
                <a:latin typeface="Calibri"/>
                <a:ea typeface="Calibri"/>
                <a:cs typeface="Calibri"/>
                <a:sym typeface="Calibri"/>
              </a:rPr>
              <a:t>Community assembly process by which local communities assemble through the colonization and interaction of species from a larger, regional pool of species.</a:t>
            </a:r>
            <a:endParaRPr/>
          </a:p>
          <a:p>
            <a:pPr marL="0" marR="0" lvl="0" indent="0" algn="l" rtl="0">
              <a:lnSpc>
                <a:spcPct val="100000"/>
              </a:lnSpc>
              <a:spcBef>
                <a:spcPts val="0"/>
              </a:spcBef>
              <a:spcAft>
                <a:spcPts val="0"/>
              </a:spcAft>
              <a:buClr>
                <a:schemeClr val="dk1"/>
              </a:buClr>
              <a:buSzPts val="1100"/>
              <a:buFont typeface="Calibri"/>
              <a:buNone/>
            </a:pPr>
            <a:endParaRPr sz="11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Calibri"/>
              <a:buNone/>
            </a:pPr>
            <a:r>
              <a:rPr lang="en-US" sz="1100" b="0" i="0">
                <a:solidFill>
                  <a:schemeClr val="dk1"/>
                </a:solidFill>
                <a:latin typeface="Calibri"/>
                <a:ea typeface="Calibri"/>
                <a:cs typeface="Calibri"/>
                <a:sym typeface="Calibri"/>
              </a:rPr>
              <a:t>Within this regional pool, the composition of species may be shaped by a combination of deterministic processes, such as competition or environmental filtering, or stochastic processes such as ecological drift.</a:t>
            </a:r>
            <a:endParaRPr sz="1100"/>
          </a:p>
          <a:p>
            <a:pPr marL="0" lvl="0" indent="0" algn="l" rtl="0">
              <a:spcBef>
                <a:spcPts val="0"/>
              </a:spcBef>
              <a:spcAft>
                <a:spcPts val="0"/>
              </a:spcAft>
              <a:buNone/>
            </a:pPr>
            <a:r>
              <a:rPr lang="en-US" sz="1100"/>
              <a:t>Conceptual model of community assembly in terms of species functional traits (phenotypes). </a:t>
            </a:r>
            <a:endParaRPr/>
          </a:p>
          <a:p>
            <a:pPr marL="0" lvl="0" indent="0" algn="l" rtl="0">
              <a:spcBef>
                <a:spcPts val="0"/>
              </a:spcBef>
              <a:spcAft>
                <a:spcPts val="0"/>
              </a:spcAft>
              <a:buNone/>
            </a:pPr>
            <a:endParaRPr sz="1100"/>
          </a:p>
          <a:p>
            <a:pPr marL="0" lvl="0" indent="0" algn="l" rtl="0">
              <a:spcBef>
                <a:spcPts val="0"/>
              </a:spcBef>
              <a:spcAft>
                <a:spcPts val="0"/>
              </a:spcAft>
              <a:buNone/>
            </a:pPr>
            <a:r>
              <a:rPr lang="en-US" sz="1100"/>
              <a:t>A local community in relation to the species pool of potential colonists. </a:t>
            </a:r>
            <a:r>
              <a:rPr lang="en-US" sz="1100" b="1"/>
              <a:t>Habitat filtering is often hypothesized to limit the range of traits </a:t>
            </a:r>
            <a:r>
              <a:rPr lang="en-US" sz="1100"/>
              <a:t>that can successfully survive and establish at a site, as well as sometimes shifting the mean value relative to the species pool. </a:t>
            </a:r>
            <a:endParaRPr/>
          </a:p>
          <a:p>
            <a:pPr marL="0" lvl="0" indent="0" algn="l" rtl="0">
              <a:spcBef>
                <a:spcPts val="0"/>
              </a:spcBef>
              <a:spcAft>
                <a:spcPts val="0"/>
              </a:spcAft>
              <a:buNone/>
            </a:pPr>
            <a:endParaRPr sz="1100" b="1"/>
          </a:p>
          <a:p>
            <a:pPr marL="0" lvl="0" indent="0" algn="l" rtl="0">
              <a:spcBef>
                <a:spcPts val="0"/>
              </a:spcBef>
              <a:spcAft>
                <a:spcPts val="0"/>
              </a:spcAft>
              <a:buNone/>
            </a:pPr>
            <a:r>
              <a:rPr lang="en-US" sz="1100" b="1"/>
              <a:t>Competition</a:t>
            </a:r>
            <a:r>
              <a:rPr lang="en-US" sz="1100"/>
              <a:t>, predicted to favor the coexistence of species that differed in resource use or requirements, reflected here in their functional traits. In the example here, </a:t>
            </a:r>
            <a:r>
              <a:rPr lang="en-US" sz="1100" b="1"/>
              <a:t>competitive exclusion leads to a local community of species with trait values that are more dissimilar </a:t>
            </a:r>
            <a:r>
              <a:rPr lang="en-US" sz="1100"/>
              <a:t>than species in the original species pool. Additional community assembly processes are not shown. </a:t>
            </a:r>
            <a:endParaRPr/>
          </a:p>
          <a:p>
            <a:pPr marL="0" lvl="0" indent="0" algn="l" rtl="0">
              <a:spcBef>
                <a:spcPts val="0"/>
              </a:spcBef>
              <a:spcAft>
                <a:spcPts val="0"/>
              </a:spcAft>
              <a:buNone/>
            </a:pPr>
            <a:r>
              <a:rPr lang="en-US" sz="1100"/>
              <a:t>	</a:t>
            </a:r>
            <a:endParaRPr sz="1100"/>
          </a:p>
          <a:p>
            <a:pPr marL="0" marR="0" lvl="0" indent="0" algn="l" rtl="0">
              <a:lnSpc>
                <a:spcPct val="100000"/>
              </a:lnSpc>
              <a:spcBef>
                <a:spcPts val="0"/>
              </a:spcBef>
              <a:spcAft>
                <a:spcPts val="0"/>
              </a:spcAft>
              <a:buClr>
                <a:schemeClr val="dk1"/>
              </a:buClr>
              <a:buSzPts val="1100"/>
              <a:buFont typeface="Calibri"/>
              <a:buNone/>
            </a:pPr>
            <a:endParaRPr sz="1100"/>
          </a:p>
        </p:txBody>
      </p:sp>
      <p:sp>
        <p:nvSpPr>
          <p:cNvPr id="391" name="Google Shape;39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t>Hypothesis</a:t>
            </a:r>
          </a:p>
          <a:p>
            <a:pPr marL="0" lvl="0" indent="0" algn="l" rtl="0">
              <a:spcBef>
                <a:spcPts val="0"/>
              </a:spcBef>
              <a:spcAft>
                <a:spcPts val="0"/>
              </a:spcAft>
              <a:buNone/>
            </a:pPr>
            <a:endParaRPr lang="en-US" sz="1100" b="0" i="0" u="none" strike="noStrike" kern="1200" cap="none" baseline="0" dirty="0">
              <a:solidFill>
                <a:schemeClr val="tx1"/>
              </a:solidFill>
              <a:latin typeface="Calibri"/>
              <a:ea typeface="Calibri"/>
              <a:cs typeface="Calibri"/>
              <a:sym typeface="Calibri"/>
            </a:endParaRPr>
          </a:p>
          <a:p>
            <a:pPr marL="0" lvl="0" indent="0" algn="l" rtl="0">
              <a:spcBef>
                <a:spcPts val="0"/>
              </a:spcBef>
              <a:spcAft>
                <a:spcPts val="0"/>
              </a:spcAft>
              <a:buNone/>
            </a:pPr>
            <a:r>
              <a:rPr lang="en-US" sz="1100" b="0" i="0" u="none" strike="noStrike" kern="1200" cap="none" baseline="0" dirty="0">
                <a:solidFill>
                  <a:schemeClr val="tx1"/>
                </a:solidFill>
                <a:latin typeface="Calibri"/>
                <a:ea typeface="Calibri"/>
                <a:cs typeface="Calibri"/>
                <a:sym typeface="Calibri"/>
              </a:rPr>
              <a:t>Dispersal (long-distance dispersal), limits the trait combinations on an OI because </a:t>
            </a:r>
            <a:r>
              <a:rPr lang="en-US" sz="1100" b="1" i="0" u="none" strike="noStrike" kern="1200" cap="none" baseline="0" dirty="0">
                <a:solidFill>
                  <a:schemeClr val="tx1"/>
                </a:solidFill>
                <a:latin typeface="Calibri"/>
                <a:ea typeface="Calibri"/>
                <a:cs typeface="Calibri"/>
                <a:sym typeface="Calibri"/>
              </a:rPr>
              <a:t>crossing oceans </a:t>
            </a:r>
            <a:r>
              <a:rPr lang="en-US" sz="1100" b="0" i="0" u="none" strike="noStrike" kern="1200" cap="none" baseline="0" dirty="0">
                <a:solidFill>
                  <a:schemeClr val="tx1"/>
                </a:solidFill>
                <a:latin typeface="Calibri"/>
                <a:ea typeface="Calibri"/>
                <a:cs typeface="Calibri"/>
                <a:sym typeface="Calibri"/>
              </a:rPr>
              <a:t>and </a:t>
            </a:r>
            <a:r>
              <a:rPr lang="en-US" sz="1100" b="1" i="0" u="none" strike="noStrike" kern="1200" cap="none" baseline="0" dirty="0">
                <a:solidFill>
                  <a:schemeClr val="tx1"/>
                </a:solidFill>
                <a:latin typeface="Calibri"/>
                <a:ea typeface="Calibri"/>
                <a:cs typeface="Calibri"/>
                <a:sym typeface="Calibri"/>
              </a:rPr>
              <a:t>adapting to new island environments </a:t>
            </a:r>
            <a:r>
              <a:rPr lang="en-US" sz="1100" b="0" i="0" u="none" strike="noStrike" kern="1200" cap="none" baseline="0" dirty="0">
                <a:solidFill>
                  <a:schemeClr val="tx1"/>
                </a:solidFill>
                <a:latin typeface="Calibri"/>
                <a:ea typeface="Calibri"/>
                <a:cs typeface="Calibri"/>
                <a:sym typeface="Calibri"/>
              </a:rPr>
              <a:t>is challenging for plants, </a:t>
            </a:r>
          </a:p>
          <a:p>
            <a:pPr marL="0" lvl="0" indent="0" algn="l" rtl="0">
              <a:spcBef>
                <a:spcPts val="0"/>
              </a:spcBef>
              <a:spcAft>
                <a:spcPts val="0"/>
              </a:spcAft>
              <a:buNone/>
            </a:pPr>
            <a:r>
              <a:rPr lang="en-US" sz="1100" b="0" i="0" u="none" strike="noStrike" kern="1200" cap="none" baseline="0" dirty="0">
                <a:solidFill>
                  <a:schemeClr val="tx1"/>
                </a:solidFill>
                <a:latin typeface="Calibri"/>
                <a:ea typeface="Calibri"/>
                <a:cs typeface="Calibri"/>
                <a:sym typeface="Calibri"/>
              </a:rPr>
              <a:t>leading to species sharing similar trait combinations. </a:t>
            </a:r>
          </a:p>
          <a:p>
            <a:endParaRPr lang="en-US" sz="1100" b="0" i="0" u="none" strike="noStrike" kern="1200" cap="none" baseline="0" dirty="0">
              <a:solidFill>
                <a:schemeClr val="tx1"/>
              </a:solidFill>
              <a:latin typeface="Calibri"/>
              <a:ea typeface="Calibri"/>
              <a:cs typeface="Calibri"/>
              <a:sym typeface="Calibri"/>
            </a:endParaRPr>
          </a:p>
          <a:p>
            <a:pPr marL="0" marR="0" lvl="0" indent="0" algn="l" defTabSz="734685"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latin typeface="Calibri"/>
                <a:ea typeface="Calibri"/>
                <a:cs typeface="Calibri"/>
                <a:sym typeface="Calibri"/>
              </a:rPr>
              <a:t>In contrast, speciation e.g., via lineage splitting (cladogenesis) to expand the trait space, </a:t>
            </a:r>
          </a:p>
          <a:p>
            <a:pPr marL="0" marR="0" lvl="0" indent="0" algn="l" defTabSz="734685" rtl="0" eaLnBrk="1" fontAlgn="auto" latinLnBrk="0" hangingPunct="1">
              <a:lnSpc>
                <a:spcPct val="100000"/>
              </a:lnSpc>
              <a:spcBef>
                <a:spcPts val="0"/>
              </a:spcBef>
              <a:spcAft>
                <a:spcPts val="0"/>
              </a:spcAft>
              <a:buClrTx/>
              <a:buSzTx/>
              <a:buFontTx/>
              <a:buNone/>
              <a:tabLst/>
              <a:defRPr/>
            </a:pPr>
            <a:r>
              <a:rPr lang="en-US" sz="1100" b="0" i="0" u="none" strike="noStrike" kern="1200" cap="none" baseline="0" dirty="0">
                <a:solidFill>
                  <a:schemeClr val="tx1"/>
                </a:solidFill>
                <a:latin typeface="Calibri"/>
                <a:ea typeface="Calibri"/>
                <a:cs typeface="Calibri"/>
                <a:sym typeface="Calibri"/>
              </a:rPr>
              <a:t>because islands are known for offering species new ecological opportunities (</a:t>
            </a:r>
            <a:r>
              <a:rPr lang="en-US" sz="1100" b="1" i="0" u="none" strike="noStrike" kern="1200" cap="none" baseline="0" dirty="0">
                <a:solidFill>
                  <a:schemeClr val="tx1"/>
                </a:solidFill>
                <a:latin typeface="Calibri"/>
                <a:ea typeface="Calibri"/>
                <a:cs typeface="Calibri"/>
                <a:sym typeface="Calibri"/>
              </a:rPr>
              <a:t>empty niches</a:t>
            </a:r>
            <a:r>
              <a:rPr lang="en-US" sz="1100" b="0" i="0" u="none" strike="noStrike" kern="1200" cap="none" baseline="0" dirty="0">
                <a:solidFill>
                  <a:schemeClr val="tx1"/>
                </a:solidFill>
                <a:latin typeface="Calibri"/>
                <a:ea typeface="Calibri"/>
                <a:cs typeface="Calibri"/>
                <a:sym typeface="Calibri"/>
              </a:rPr>
              <a:t>) where species can evolve trait combinations. </a:t>
            </a:r>
          </a:p>
          <a:p>
            <a:pPr marL="0" marR="0" lvl="0" indent="0" algn="l" rtl="0">
              <a:lnSpc>
                <a:spcPct val="100000"/>
              </a:lnSpc>
              <a:spcBef>
                <a:spcPts val="0"/>
              </a:spcBef>
              <a:spcAft>
                <a:spcPts val="0"/>
              </a:spcAft>
              <a:buClr>
                <a:schemeClr val="dk1"/>
              </a:buClr>
              <a:buSzPts val="1100"/>
              <a:buFont typeface="Calibri"/>
              <a:buNone/>
            </a:pPr>
            <a:endParaRPr sz="1100" dirty="0"/>
          </a:p>
        </p:txBody>
      </p:sp>
      <p:sp>
        <p:nvSpPr>
          <p:cNvPr id="391" name="Google Shape;39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219713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t>Opposite to our hypothesis.</a:t>
            </a:r>
          </a:p>
          <a:p>
            <a:pPr marL="0" lvl="0" indent="0" algn="l" rtl="0">
              <a:spcBef>
                <a:spcPts val="0"/>
              </a:spcBef>
              <a:spcAft>
                <a:spcPts val="0"/>
              </a:spcAft>
              <a:buNone/>
            </a:pPr>
            <a:r>
              <a:rPr lang="en-US" sz="1100" dirty="0"/>
              <a:t> </a:t>
            </a:r>
          </a:p>
          <a:p>
            <a:pPr marL="0" indent="0">
              <a:buNone/>
            </a:pPr>
            <a:r>
              <a:rPr lang="en-US" sz="1100" dirty="0"/>
              <a:t>- Long distance dispersal, signaled by non-endemic natives species, </a:t>
            </a:r>
            <a:r>
              <a:rPr lang="en-US" sz="1100" b="1" dirty="0"/>
              <a:t>spread across </a:t>
            </a:r>
            <a:r>
              <a:rPr lang="en-US" sz="1100" dirty="0"/>
              <a:t>the island trait space. </a:t>
            </a:r>
          </a:p>
          <a:p>
            <a:pPr marL="0" indent="0">
              <a:buNone/>
            </a:pPr>
            <a:r>
              <a:rPr lang="en-US" sz="1100" dirty="0"/>
              <a:t>MEANING </a:t>
            </a:r>
            <a:r>
              <a:rPr lang="en-US" sz="1100" b="1" dirty="0"/>
              <a:t>dispersal contributes to a variety of forms on Tenerife</a:t>
            </a:r>
            <a:r>
              <a:rPr lang="en-US" sz="1100" dirty="0"/>
              <a:t>, i.e., SHRBUS TREES AND HERBS. </a:t>
            </a:r>
          </a:p>
          <a:p>
            <a:endParaRPr lang="en-US" sz="1100" dirty="0"/>
          </a:p>
          <a:p>
            <a:pPr marL="0" indent="0">
              <a:buNone/>
            </a:pPr>
            <a:r>
              <a:rPr lang="en-US" sz="1100" dirty="0"/>
              <a:t>- While speciation, </a:t>
            </a:r>
            <a:r>
              <a:rPr lang="en-US" sz="1100" i="0" u="sng" dirty="0"/>
              <a:t>in situ and species splitting</a:t>
            </a:r>
            <a:r>
              <a:rPr lang="en-US" sz="1100" dirty="0"/>
              <a:t>, signaled by Tenerife endemic species and cladogenetic species, </a:t>
            </a:r>
            <a:r>
              <a:rPr lang="en-US" sz="1100" b="1" dirty="0"/>
              <a:t>are not expanding </a:t>
            </a:r>
            <a:r>
              <a:rPr lang="en-US" sz="1100" b="0" dirty="0"/>
              <a:t>Tenerife trait space</a:t>
            </a:r>
            <a:r>
              <a:rPr lang="en-US" sz="1100" dirty="0"/>
              <a:t>. </a:t>
            </a:r>
          </a:p>
          <a:p>
            <a:pPr marL="0" indent="0">
              <a:buNone/>
            </a:pPr>
            <a:r>
              <a:rPr lang="en-US" sz="1100" dirty="0"/>
              <a:t>MEANING </a:t>
            </a:r>
            <a:r>
              <a:rPr lang="en-US" sz="1100" b="1" dirty="0"/>
              <a:t>speciation contributes mainly to plant form, SHRBUS </a:t>
            </a:r>
            <a:r>
              <a:rPr lang="en-US" sz="1100" dirty="0"/>
              <a:t>– cluster core island trait space-</a:t>
            </a:r>
          </a:p>
          <a:p>
            <a:pPr marL="0" indent="0">
              <a:buNone/>
            </a:pPr>
            <a:r>
              <a:rPr lang="en-US" sz="1100" dirty="0"/>
              <a:t>But also to small plants with think leaves, so succulents</a:t>
            </a:r>
          </a:p>
          <a:p>
            <a:endParaRPr lang="en-US" sz="1100" dirty="0"/>
          </a:p>
          <a:p>
            <a:pPr marL="0" marR="0" lvl="0" indent="0" algn="l" rtl="0">
              <a:lnSpc>
                <a:spcPct val="100000"/>
              </a:lnSpc>
              <a:spcBef>
                <a:spcPts val="0"/>
              </a:spcBef>
              <a:spcAft>
                <a:spcPts val="0"/>
              </a:spcAft>
              <a:buClr>
                <a:schemeClr val="dk1"/>
              </a:buClr>
              <a:buSzPts val="1100"/>
              <a:buFont typeface="Calibri"/>
              <a:buNone/>
            </a:pPr>
            <a:endParaRPr sz="1100" dirty="0"/>
          </a:p>
        </p:txBody>
      </p:sp>
      <p:sp>
        <p:nvSpPr>
          <p:cNvPr id="391" name="Google Shape;39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313391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Tundra is warming more rapidly than any other biome on Earth.</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Changes in the structure and composition of tundra ecosystems.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They quantify the biome-wide relationships between </a:t>
            </a:r>
            <a:r>
              <a:rPr lang="en-US" sz="1200" b="1" i="0">
                <a:solidFill>
                  <a:schemeClr val="dk1"/>
                </a:solidFill>
                <a:latin typeface="Calibri"/>
                <a:ea typeface="Calibri"/>
                <a:cs typeface="Calibri"/>
                <a:sym typeface="Calibri"/>
              </a:rPr>
              <a:t>temperature, soil moisture and traits.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two trait relationships indicate that increasing temp (aka warming) can cause shifts towards communities of taller plants with more resource-acquisitive leaves (low LDMC), particularly where soil moisture is high.</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Increasing community height overtime was mostly attributable to species turnover.</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This turnover reflects the movement of tall species upward in latitude from local species pools in warmer microclimates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b="1"/>
          </a:p>
        </p:txBody>
      </p:sp>
      <p:sp>
        <p:nvSpPr>
          <p:cNvPr id="420" name="Google Shape;42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SzPts val="1200"/>
              <a:buFont typeface="Source Sans Pro"/>
              <a:buNone/>
            </a:pPr>
            <a:r>
              <a:rPr lang="en-US" b="0" i="0">
                <a:solidFill>
                  <a:srgbClr val="404040"/>
                </a:solidFill>
                <a:latin typeface="Source Sans Pro"/>
                <a:ea typeface="Source Sans Pro"/>
                <a:cs typeface="Source Sans Pro"/>
                <a:sym typeface="Source Sans Pro"/>
              </a:rPr>
              <a:t>The traits I just showed you are collected in-situ. </a:t>
            </a:r>
            <a:endParaRPr/>
          </a:p>
          <a:p>
            <a:pPr marL="0" lvl="0" indent="0" algn="l" rtl="0">
              <a:spcBef>
                <a:spcPts val="0"/>
              </a:spcBef>
              <a:spcAft>
                <a:spcPts val="0"/>
              </a:spcAft>
              <a:buNone/>
            </a:pPr>
            <a:endParaRPr/>
          </a:p>
        </p:txBody>
      </p:sp>
      <p:sp>
        <p:nvSpPr>
          <p:cNvPr id="439" name="Google Shape;43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Link the function to an organism’s trait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https://jamboard.google.com/d/1-v7GAf6vIxIlonpnM998p893bEuvCiHkM7hW_ZN_My0/viewer?pli=1</a:t>
            </a:r>
            <a:endParaRPr/>
          </a:p>
        </p:txBody>
      </p:sp>
      <p:sp>
        <p:nvSpPr>
          <p:cNvPr id="470" name="Google Shape;4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Because biodiversity includes different components, its quantification is challenging.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9655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Examples of trait data sources</a:t>
            </a:r>
            <a:endParaRPr/>
          </a:p>
          <a:p>
            <a:pPr marL="0" lvl="0" indent="0" algn="l" rtl="0">
              <a:spcBef>
                <a:spcPts val="0"/>
              </a:spcBef>
              <a:spcAft>
                <a:spcPts val="0"/>
              </a:spcAft>
              <a:buNone/>
            </a:pPr>
            <a:endParaRPr/>
          </a:p>
        </p:txBody>
      </p:sp>
      <p:sp>
        <p:nvSpPr>
          <p:cNvPr id="477" name="Google Shape;47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In short Distance-based approach.</a:t>
            </a:r>
            <a:endParaRPr/>
          </a:p>
          <a:p>
            <a:pPr marL="0" marR="0" lvl="0" indent="0" algn="l" rtl="0">
              <a:lnSpc>
                <a:spcPct val="100000"/>
              </a:lnSpc>
              <a:spcBef>
                <a:spcPts val="0"/>
              </a:spcBef>
              <a:spcAft>
                <a:spcPts val="0"/>
              </a:spcAft>
              <a:buClr>
                <a:schemeClr val="dk1"/>
              </a:buClr>
              <a:buSzPts val="1200"/>
              <a:buFont typeface="Calibri"/>
              <a:buNone/>
            </a:pPr>
            <a:r>
              <a:rPr lang="en-US"/>
              <a:t>Chao and Co integrate a framework of attribute diversity (i.e., the effective number of entities) based on Hill numbers of taxonomic entities (species) and functional entities (species-pairs with unit-distance between species).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28" name="Google Shape;528;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Hill numbers are a mathematically unified family of diversity indices (differing among themselves only by an exponent q) that incorporate relative abundance and species richness. </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37" name="Google Shape;537;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is the additional information that FD metric includes?</a:t>
            </a:r>
            <a:endParaRPr/>
          </a:p>
          <a:p>
            <a:pPr marL="0" lvl="0" indent="0" algn="l" rtl="0">
              <a:spcBef>
                <a:spcPts val="0"/>
              </a:spcBef>
              <a:spcAft>
                <a:spcPts val="0"/>
              </a:spcAft>
              <a:buNone/>
            </a:pPr>
            <a:r>
              <a:rPr lang="en-US"/>
              <a:t>A distance matrix, that is based on species traits. </a:t>
            </a:r>
            <a:endParaRPr/>
          </a:p>
          <a:p>
            <a:pPr marL="0" lvl="0" indent="0" algn="l" rtl="0">
              <a:spcBef>
                <a:spcPts val="0"/>
              </a:spcBef>
              <a:spcAft>
                <a:spcPts val="0"/>
              </a:spcAft>
              <a:buNone/>
            </a:pPr>
            <a:endParaRPr/>
          </a:p>
          <a:p>
            <a:pPr marL="228600" lvl="0" indent="-228600" algn="l" rtl="0">
              <a:spcBef>
                <a:spcPts val="0"/>
              </a:spcBef>
              <a:spcAft>
                <a:spcPts val="0"/>
              </a:spcAft>
              <a:buClr>
                <a:schemeClr val="dk1"/>
              </a:buClr>
              <a:buSzPts val="1200"/>
              <a:buFont typeface="Calibri"/>
              <a:buAutoNum type="arabicPeriod"/>
            </a:pPr>
            <a:r>
              <a:rPr lang="en-US"/>
              <a:t>Species by trait matrix</a:t>
            </a:r>
            <a:endParaRPr/>
          </a:p>
          <a:p>
            <a:pPr marL="228600" lvl="0" indent="-228600" algn="l" rtl="0">
              <a:spcBef>
                <a:spcPts val="0"/>
              </a:spcBef>
              <a:spcAft>
                <a:spcPts val="0"/>
              </a:spcAft>
              <a:buClr>
                <a:schemeClr val="dk1"/>
              </a:buClr>
              <a:buSzPts val="1200"/>
              <a:buFont typeface="Calibri"/>
              <a:buAutoNum type="arabicPeriod"/>
            </a:pPr>
            <a:r>
              <a:rPr lang="en-US"/>
              <a:t>Distance matrix</a:t>
            </a:r>
            <a:endParaRPr/>
          </a:p>
        </p:txBody>
      </p:sp>
      <p:sp>
        <p:nvSpPr>
          <p:cNvPr id="546" name="Google Shape;54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Clustering algorithm: imagine that all species are placed in a functional space with specified pairwise distances, and now we cluster them into “virtual functional groups.” As in most statistical clustering algorithm, one must first determine a threshold level such that any two species with distance greater than or equal to the specified threshold level are in different clusters and vice versa. In our framework, the threshold level τ can be chosen to be </a:t>
            </a:r>
            <a:r>
              <a:rPr lang="en-US" sz="1200" b="0" i="1">
                <a:solidFill>
                  <a:schemeClr val="dk1"/>
                </a:solidFill>
                <a:latin typeface="Calibri"/>
                <a:ea typeface="Calibri"/>
                <a:cs typeface="Calibri"/>
                <a:sym typeface="Calibri"/>
              </a:rPr>
              <a:t>any</a:t>
            </a:r>
            <a:r>
              <a:rPr lang="en-US" sz="1200" b="0" i="0">
                <a:solidFill>
                  <a:schemeClr val="dk1"/>
                </a:solidFill>
                <a:latin typeface="Calibri"/>
                <a:ea typeface="Calibri"/>
                <a:cs typeface="Calibri"/>
                <a:sym typeface="Calibri"/>
              </a:rPr>
              <a:t> positive value, allowing the researcher to specify that any two species with distance beyond this specified level are regarded as functionally equally distinct species and in different functional groups. Moreover, we will later show that to avoid the three problems listed above, it is imperative to introduce this parameter. When the distance of two species is less than τ, we assume that only a proportion of the individuals of one species are functionally equally distinct from the other species at the threshold level τ</a:t>
            </a:r>
            <a:endParaRPr/>
          </a:p>
          <a:p>
            <a:pPr marL="0" lvl="0" indent="0" algn="l" rtl="0">
              <a:spcBef>
                <a:spcPts val="0"/>
              </a:spcBef>
              <a:spcAft>
                <a:spcPts val="0"/>
              </a:spcAft>
              <a:buNone/>
            </a:pPr>
            <a:endParaRPr/>
          </a:p>
        </p:txBody>
      </p:sp>
      <p:sp>
        <p:nvSpPr>
          <p:cNvPr id="569" name="Google Shape;569;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6" name="Google Shape;11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We used the suggested tau = Dmean (Chao et al., 2019), which is the mean distance of any two randomly chosen individuals based on the distance matrix (in contrast to the conventional approach which uses the maximum value of the distance matrix). </a:t>
            </a:r>
            <a:endParaRPr/>
          </a:p>
          <a:p>
            <a:pPr marL="0" lvl="0" indent="0" algn="l" rtl="0">
              <a:spcBef>
                <a:spcPts val="0"/>
              </a:spcBef>
              <a:spcAft>
                <a:spcPts val="0"/>
              </a:spcAft>
              <a:buNone/>
            </a:pPr>
            <a:endParaRPr/>
          </a:p>
        </p:txBody>
      </p:sp>
      <p:sp>
        <p:nvSpPr>
          <p:cNvPr id="581" name="Google Shape;58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t>
            </a:r>
            <a:r>
              <a:rPr lang="en-US" sz="1200" b="1" i="0" u="none" strike="noStrike">
                <a:solidFill>
                  <a:schemeClr val="dk1"/>
                </a:solidFill>
                <a:latin typeface="Calibri"/>
                <a:ea typeface="Calibri"/>
                <a:cs typeface="Calibri"/>
                <a:sym typeface="Calibri"/>
              </a:rPr>
              <a:t>a</a:t>
            </a:r>
            <a:r>
              <a:rPr lang="en-US" sz="1200" b="0" i="0" u="none" strike="noStrike">
                <a:solidFill>
                  <a:schemeClr val="dk1"/>
                </a:solidFill>
                <a:latin typeface="Calibri"/>
                <a:ea typeface="Calibri"/>
                <a:cs typeface="Calibri"/>
                <a:sym typeface="Calibri"/>
              </a:rPr>
              <a:t>) The three-dimensional functional-diversity surface, which plots qFD(D(s)) as a function of diversity order q ≥ 0 and level of threshold distinctiveness s &gt; 0. </a:t>
            </a:r>
            <a:endParaRPr/>
          </a:p>
        </p:txBody>
      </p:sp>
      <p:sp>
        <p:nvSpPr>
          <p:cNvPr id="596" name="Google Shape;596;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t>
            </a:r>
            <a:r>
              <a:rPr lang="en-US" sz="1200" b="1" i="0" u="none" strike="noStrike">
                <a:solidFill>
                  <a:schemeClr val="dk1"/>
                </a:solidFill>
                <a:latin typeface="Calibri"/>
                <a:ea typeface="Calibri"/>
                <a:cs typeface="Calibri"/>
                <a:sym typeface="Calibri"/>
              </a:rPr>
              <a:t>b</a:t>
            </a:r>
            <a:r>
              <a:rPr lang="en-US" sz="1200" b="0" i="0" u="none" strike="noStrike">
                <a:solidFill>
                  <a:schemeClr val="dk1"/>
                </a:solidFill>
                <a:latin typeface="Calibri"/>
                <a:ea typeface="Calibri"/>
                <a:cs typeface="Calibri"/>
                <a:sym typeface="Calibri"/>
              </a:rPr>
              <a:t>) The q profile, which plots qFD(D(s)) as a function of diversity order q for three levels of threshold distinctiveness (minimum, mean, and maximum):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 = dmin, dmean, and dmax for the four-species example described in the A simple hypothetical example section.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taxonomic diversity corresponds to the profile with s = dmin whereas the conventional functional diversity corresponds to the profile at s = dmax. </a:t>
            </a:r>
            <a:endParaRPr/>
          </a:p>
          <a:p>
            <a:pPr marL="0" lvl="0" indent="0" algn="l" rtl="0">
              <a:spcBef>
                <a:spcPts val="0"/>
              </a:spcBef>
              <a:spcAft>
                <a:spcPts val="0"/>
              </a:spcAft>
              <a:buNone/>
            </a:pP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t>
            </a:r>
            <a:r>
              <a:rPr lang="en-US" sz="1200" b="1" i="0" u="none" strike="noStrike">
                <a:solidFill>
                  <a:schemeClr val="dk1"/>
                </a:solidFill>
                <a:latin typeface="Calibri"/>
                <a:ea typeface="Calibri"/>
                <a:cs typeface="Calibri"/>
                <a:sym typeface="Calibri"/>
              </a:rPr>
              <a:t>c</a:t>
            </a:r>
            <a:r>
              <a:rPr lang="en-US" sz="1200" b="0" i="0" u="none" strike="noStrike">
                <a:solidFill>
                  <a:schemeClr val="dk1"/>
                </a:solidFill>
                <a:latin typeface="Calibri"/>
                <a:ea typeface="Calibri"/>
                <a:cs typeface="Calibri"/>
                <a:sym typeface="Calibri"/>
              </a:rPr>
              <a:t>) The s profile plots qFD(D(s)) as a function of level of threshold distinctiveness s, for q = 0, 1, and 2. The three dotted vertical lines correspond to different levels of threshold distinctiveness</a:t>
            </a:r>
            <a:endParaRPr/>
          </a:p>
        </p:txBody>
      </p:sp>
      <p:sp>
        <p:nvSpPr>
          <p:cNvPr id="604" name="Google Shape;60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https://doi.org/10.5061/dryad.1kk02qr</a:t>
            </a:r>
            <a:endParaRPr/>
          </a:p>
        </p:txBody>
      </p:sp>
      <p:sp>
        <p:nvSpPr>
          <p:cNvPr id="619" name="Google Shape;619;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https://doi.org/10.5061/dryad.1kk02qr</a:t>
            </a:r>
            <a:endParaRPr/>
          </a:p>
        </p:txBody>
      </p:sp>
      <p:sp>
        <p:nvSpPr>
          <p:cNvPr id="628" name="Google Shape;62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Two ways</a:t>
            </a:r>
            <a:endParaRPr/>
          </a:p>
        </p:txBody>
      </p:sp>
      <p:sp>
        <p:nvSpPr>
          <p:cNvPr id="659" name="Google Shape;659;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UNIVARIATE ANALYSIS </a:t>
            </a:r>
            <a:endParaRPr/>
          </a:p>
          <a:p>
            <a:pPr marL="0" marR="0" lvl="0" indent="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a:t>1. The value of traits refers to the presence and relative abundance of certain values of leaf size, nitrogen content, canopy heights, as in CWM.</a:t>
            </a:r>
            <a:endParaRPr/>
          </a:p>
          <a:p>
            <a:pPr marL="0" lvl="0" indent="0" algn="l" rtl="0">
              <a:spcBef>
                <a:spcPts val="0"/>
              </a:spcBef>
              <a:spcAft>
                <a:spcPts val="0"/>
              </a:spcAft>
              <a:buNone/>
            </a:pPr>
            <a:r>
              <a:rPr lang="en-US"/>
              <a:t>2. The range of traits refers to the difference between extreme values of these spp characteristics, for example, the range of plant height or body mass.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LEFT: Frequency distribution of plant height for species extracted from the TRY global database of plant traits. Using the highest reported value for each species.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RIGHT: Distribution of avian body masses from the lightest (</a:t>
            </a:r>
            <a:r>
              <a:rPr lang="en-US" sz="1200" b="0" i="1">
                <a:solidFill>
                  <a:schemeClr val="dk1"/>
                </a:solidFill>
                <a:latin typeface="Calibri"/>
                <a:ea typeface="Calibri"/>
                <a:cs typeface="Calibri"/>
                <a:sym typeface="Calibri"/>
              </a:rPr>
              <a:t>Mellisuga helenae</a:t>
            </a:r>
            <a:r>
              <a:rPr lang="en-US" sz="1200" b="0" i="0">
                <a:solidFill>
                  <a:schemeClr val="dk1"/>
                </a:solidFill>
                <a:latin typeface="Calibri"/>
                <a:ea typeface="Calibri"/>
                <a:cs typeface="Calibri"/>
                <a:sym typeface="Calibri"/>
              </a:rPr>
              <a:t>, 2 g) to the heaviest species (</a:t>
            </a:r>
            <a:r>
              <a:rPr lang="en-US" sz="1200" b="0" i="1">
                <a:solidFill>
                  <a:schemeClr val="dk1"/>
                </a:solidFill>
                <a:latin typeface="Calibri"/>
                <a:ea typeface="Calibri"/>
                <a:cs typeface="Calibri"/>
                <a:sym typeface="Calibri"/>
              </a:rPr>
              <a:t>Struthio camelus</a:t>
            </a:r>
            <a:r>
              <a:rPr lang="en-US" sz="1200" b="0" i="0">
                <a:solidFill>
                  <a:schemeClr val="dk1"/>
                </a:solidFill>
                <a:latin typeface="Calibri"/>
                <a:ea typeface="Calibri"/>
                <a:cs typeface="Calibri"/>
                <a:sym typeface="Calibri"/>
              </a:rPr>
              <a:t>, 111 kg). </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METHOD: a histogram or probability density distribution.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68" name="Google Shape;668;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Functional characteristic example</a:t>
            </a:r>
          </a:p>
          <a:p>
            <a:pPr marL="0" lvl="0" indent="0" algn="l" rtl="0">
              <a:spcBef>
                <a:spcPts val="0"/>
              </a:spcBef>
              <a:spcAft>
                <a:spcPts val="0"/>
              </a:spcAft>
              <a:buNone/>
            </a:pPr>
            <a:endParaRPr lang="en-US" dirty="0"/>
          </a:p>
          <a:p>
            <a:pPr marL="0" lvl="0" indent="0" algn="l" rtl="0">
              <a:spcBef>
                <a:spcPts val="0"/>
              </a:spcBef>
              <a:spcAft>
                <a:spcPts val="0"/>
              </a:spcAft>
              <a:buNone/>
            </a:pPr>
            <a:r>
              <a:rPr lang="en-GB" sz="1200" b="0" i="0" u="none" strike="noStrike" cap="none" dirty="0">
                <a:solidFill>
                  <a:schemeClr val="dk1"/>
                </a:solidFill>
                <a:effectLst/>
                <a:latin typeface="Calibri"/>
                <a:ea typeface="Calibri"/>
                <a:cs typeface="Calibri"/>
                <a:sym typeface="Calibri"/>
              </a:rPr>
              <a:t>Fig. 1 Map of Africa showing lakes in which cichlid fish have radiated. Right, the five sequenced species: </a:t>
            </a:r>
            <a:r>
              <a:rPr lang="en-GB" sz="1200" b="0" i="1" u="none" strike="noStrike" cap="none" dirty="0" err="1">
                <a:solidFill>
                  <a:schemeClr val="dk1"/>
                </a:solidFill>
                <a:effectLst/>
                <a:latin typeface="Calibri"/>
                <a:ea typeface="Calibri"/>
                <a:cs typeface="Calibri"/>
                <a:sym typeface="Calibri"/>
              </a:rPr>
              <a:t>Pundamilia</a:t>
            </a:r>
            <a:r>
              <a:rPr lang="en-GB" sz="1200" b="0" i="1" u="none" strike="noStrike" cap="none" dirty="0">
                <a:solidFill>
                  <a:schemeClr val="dk1"/>
                </a:solidFill>
                <a:effectLst/>
                <a:latin typeface="Calibri"/>
                <a:ea typeface="Calibri"/>
                <a:cs typeface="Calibri"/>
                <a:sym typeface="Calibri"/>
              </a:rPr>
              <a:t> </a:t>
            </a:r>
            <a:r>
              <a:rPr lang="en-GB" sz="1200" b="0" i="1" u="none" strike="noStrike" cap="none" dirty="0" err="1">
                <a:solidFill>
                  <a:schemeClr val="dk1"/>
                </a:solidFill>
                <a:effectLst/>
                <a:latin typeface="Calibri"/>
                <a:ea typeface="Calibri"/>
                <a:cs typeface="Calibri"/>
                <a:sym typeface="Calibri"/>
              </a:rPr>
              <a:t>nyererei</a:t>
            </a:r>
            <a:r>
              <a:rPr lang="en-GB" sz="1200" b="0" i="0" u="none" strike="noStrike" cap="none" dirty="0">
                <a:solidFill>
                  <a:schemeClr val="dk1"/>
                </a:solidFill>
                <a:effectLst/>
                <a:latin typeface="Calibri"/>
                <a:ea typeface="Calibri"/>
                <a:cs typeface="Calibri"/>
                <a:sym typeface="Calibri"/>
              </a:rPr>
              <a:t> (endemic of Lake Victoria); </a:t>
            </a:r>
            <a:r>
              <a:rPr lang="en-GB" sz="1200" b="0" i="1" u="none" strike="noStrike" cap="none" dirty="0" err="1">
                <a:solidFill>
                  <a:schemeClr val="dk1"/>
                </a:solidFill>
                <a:effectLst/>
                <a:latin typeface="Calibri"/>
                <a:ea typeface="Calibri"/>
                <a:cs typeface="Calibri"/>
                <a:sym typeface="Calibri"/>
              </a:rPr>
              <a:t>Neolamprologus</a:t>
            </a:r>
            <a:r>
              <a:rPr lang="en-GB" sz="1200" b="0" i="1" u="none" strike="noStrike" cap="none" dirty="0">
                <a:solidFill>
                  <a:schemeClr val="dk1"/>
                </a:solidFill>
                <a:effectLst/>
                <a:latin typeface="Calibri"/>
                <a:ea typeface="Calibri"/>
                <a:cs typeface="Calibri"/>
                <a:sym typeface="Calibri"/>
              </a:rPr>
              <a:t> </a:t>
            </a:r>
            <a:r>
              <a:rPr lang="en-GB" sz="1200" b="0" i="1" u="none" strike="noStrike" cap="none" dirty="0" err="1">
                <a:solidFill>
                  <a:schemeClr val="dk1"/>
                </a:solidFill>
                <a:effectLst/>
                <a:latin typeface="Calibri"/>
                <a:ea typeface="Calibri"/>
                <a:cs typeface="Calibri"/>
                <a:sym typeface="Calibri"/>
              </a:rPr>
              <a:t>brichardi</a:t>
            </a:r>
            <a:r>
              <a:rPr lang="en-GB" sz="1200" b="0" i="0" u="none" strike="noStrike" cap="none" dirty="0">
                <a:solidFill>
                  <a:schemeClr val="dk1"/>
                </a:solidFill>
                <a:effectLst/>
                <a:latin typeface="Calibri"/>
                <a:ea typeface="Calibri"/>
                <a:cs typeface="Calibri"/>
                <a:sym typeface="Calibri"/>
              </a:rPr>
              <a:t> (endemic of Lake Tanganyika); </a:t>
            </a:r>
            <a:r>
              <a:rPr lang="en-GB" sz="1200" b="0" i="1" u="none" strike="noStrike" cap="none" dirty="0" err="1">
                <a:solidFill>
                  <a:schemeClr val="dk1"/>
                </a:solidFill>
                <a:effectLst/>
                <a:latin typeface="Calibri"/>
                <a:ea typeface="Calibri"/>
                <a:cs typeface="Calibri"/>
                <a:sym typeface="Calibri"/>
              </a:rPr>
              <a:t>Metriaclima</a:t>
            </a:r>
            <a:r>
              <a:rPr lang="en-GB" sz="1200" b="0" i="1" u="none" strike="noStrike" cap="none" dirty="0">
                <a:solidFill>
                  <a:schemeClr val="dk1"/>
                </a:solidFill>
                <a:effectLst/>
                <a:latin typeface="Calibri"/>
                <a:ea typeface="Calibri"/>
                <a:cs typeface="Calibri"/>
                <a:sym typeface="Calibri"/>
              </a:rPr>
              <a:t> zebra</a:t>
            </a:r>
            <a:r>
              <a:rPr lang="en-GB" sz="1200" b="0" i="0" u="none" strike="noStrike" cap="none" dirty="0">
                <a:solidFill>
                  <a:schemeClr val="dk1"/>
                </a:solidFill>
                <a:effectLst/>
                <a:latin typeface="Calibri"/>
                <a:ea typeface="Calibri"/>
                <a:cs typeface="Calibri"/>
                <a:sym typeface="Calibri"/>
              </a:rPr>
              <a:t> (endemic of Lake Malawi); </a:t>
            </a:r>
            <a:r>
              <a:rPr lang="en-GB" sz="1200" b="0" i="1" u="none" strike="noStrike" cap="none" dirty="0">
                <a:solidFill>
                  <a:schemeClr val="dk1"/>
                </a:solidFill>
                <a:effectLst/>
                <a:latin typeface="Calibri"/>
                <a:ea typeface="Calibri"/>
                <a:cs typeface="Calibri"/>
                <a:sym typeface="Calibri"/>
              </a:rPr>
              <a:t>Oreochromis </a:t>
            </a:r>
            <a:r>
              <a:rPr lang="en-GB" sz="1200" b="0" i="1" u="none" strike="noStrike" cap="none" dirty="0" err="1">
                <a:solidFill>
                  <a:schemeClr val="dk1"/>
                </a:solidFill>
                <a:effectLst/>
                <a:latin typeface="Calibri"/>
                <a:ea typeface="Calibri"/>
                <a:cs typeface="Calibri"/>
                <a:sym typeface="Calibri"/>
              </a:rPr>
              <a:t>niloticus</a:t>
            </a:r>
            <a:r>
              <a:rPr lang="en-GB" sz="1200" b="0" i="0" u="none" strike="noStrike" cap="none" dirty="0">
                <a:solidFill>
                  <a:schemeClr val="dk1"/>
                </a:solidFill>
                <a:effectLst/>
                <a:latin typeface="Calibri"/>
                <a:ea typeface="Calibri"/>
                <a:cs typeface="Calibri"/>
                <a:sym typeface="Calibri"/>
              </a:rPr>
              <a:t> (from rivers across northern Africa); </a:t>
            </a:r>
            <a:r>
              <a:rPr lang="en-GB" sz="1200" b="0" i="1" u="none" strike="noStrike" cap="none" dirty="0" err="1">
                <a:solidFill>
                  <a:schemeClr val="dk1"/>
                </a:solidFill>
                <a:effectLst/>
                <a:latin typeface="Calibri"/>
                <a:ea typeface="Calibri"/>
                <a:cs typeface="Calibri"/>
                <a:sym typeface="Calibri"/>
              </a:rPr>
              <a:t>Astatotilapia</a:t>
            </a:r>
            <a:r>
              <a:rPr lang="en-GB" sz="1200" b="0" i="1" u="none" strike="noStrike" cap="none" dirty="0">
                <a:solidFill>
                  <a:schemeClr val="dk1"/>
                </a:solidFill>
                <a:effectLst/>
                <a:latin typeface="Calibri"/>
                <a:ea typeface="Calibri"/>
                <a:cs typeface="Calibri"/>
                <a:sym typeface="Calibri"/>
              </a:rPr>
              <a:t> </a:t>
            </a:r>
            <a:r>
              <a:rPr lang="en-GB" sz="1200" b="0" i="1" u="none" strike="noStrike" cap="none" dirty="0" err="1">
                <a:solidFill>
                  <a:schemeClr val="dk1"/>
                </a:solidFill>
                <a:effectLst/>
                <a:latin typeface="Calibri"/>
                <a:ea typeface="Calibri"/>
                <a:cs typeface="Calibri"/>
                <a:sym typeface="Calibri"/>
              </a:rPr>
              <a:t>burtoni</a:t>
            </a:r>
            <a:r>
              <a:rPr lang="en-GB" sz="1200" b="0" i="0" u="none" strike="noStrike" cap="none" dirty="0">
                <a:solidFill>
                  <a:schemeClr val="dk1"/>
                </a:solidFill>
                <a:effectLst/>
                <a:latin typeface="Calibri"/>
                <a:ea typeface="Calibri"/>
                <a:cs typeface="Calibri"/>
                <a:sym typeface="Calibri"/>
              </a:rPr>
              <a:t> (from rivers connected to Lake Tanganyika). Major ecotypes are shown from each lake: </a:t>
            </a:r>
            <a:r>
              <a:rPr lang="en-GB" sz="1200" b="1" i="0" u="none" strike="noStrike" cap="none" dirty="0">
                <a:solidFill>
                  <a:schemeClr val="dk1"/>
                </a:solidFill>
                <a:effectLst/>
                <a:latin typeface="Calibri"/>
                <a:ea typeface="Calibri"/>
                <a:cs typeface="Calibri"/>
                <a:sym typeface="Calibri"/>
              </a:rPr>
              <a:t>a</a:t>
            </a:r>
            <a:r>
              <a:rPr lang="en-GB" sz="1200" b="0" i="0" u="none" strike="noStrike" cap="none" dirty="0">
                <a:solidFill>
                  <a:schemeClr val="dk1"/>
                </a:solidFill>
                <a:effectLst/>
                <a:latin typeface="Calibri"/>
                <a:ea typeface="Calibri"/>
                <a:cs typeface="Calibri"/>
                <a:sym typeface="Calibri"/>
              </a:rPr>
              <a:t>, pelagic </a:t>
            </a:r>
            <a:r>
              <a:rPr lang="en-GB" sz="1200" b="0" i="0" u="none" strike="noStrike" cap="none" dirty="0" err="1">
                <a:solidFill>
                  <a:schemeClr val="dk1"/>
                </a:solidFill>
                <a:effectLst/>
                <a:latin typeface="Calibri"/>
                <a:ea typeface="Calibri"/>
                <a:cs typeface="Calibri"/>
                <a:sym typeface="Calibri"/>
              </a:rPr>
              <a:t>zooplanktivore</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b</a:t>
            </a:r>
            <a:r>
              <a:rPr lang="en-GB" sz="1200" b="0" i="0" u="none" strike="noStrike" cap="none" dirty="0">
                <a:solidFill>
                  <a:schemeClr val="dk1"/>
                </a:solidFill>
                <a:effectLst/>
                <a:latin typeface="Calibri"/>
                <a:ea typeface="Calibri"/>
                <a:cs typeface="Calibri"/>
                <a:sym typeface="Calibri"/>
              </a:rPr>
              <a:t>, rock-dwelling algae scraper; </a:t>
            </a:r>
            <a:r>
              <a:rPr lang="en-GB" sz="1200" b="1" i="0" u="none" strike="noStrike" cap="none" dirty="0">
                <a:solidFill>
                  <a:schemeClr val="dk1"/>
                </a:solidFill>
                <a:effectLst/>
                <a:latin typeface="Calibri"/>
                <a:ea typeface="Calibri"/>
                <a:cs typeface="Calibri"/>
                <a:sym typeface="Calibri"/>
              </a:rPr>
              <a:t>c</a:t>
            </a:r>
            <a:r>
              <a:rPr lang="en-GB" sz="1200" b="0" i="0" u="none" strike="noStrike" cap="none" dirty="0">
                <a:solidFill>
                  <a:schemeClr val="dk1"/>
                </a:solidFill>
                <a:effectLst/>
                <a:latin typeface="Calibri"/>
                <a:ea typeface="Calibri"/>
                <a:cs typeface="Calibri"/>
                <a:sym typeface="Calibri"/>
              </a:rPr>
              <a:t>, paedophage (absent from Lake Tanganyika); </a:t>
            </a:r>
            <a:r>
              <a:rPr lang="en-GB" sz="1200" b="1" i="0" u="none" strike="noStrike" cap="none" dirty="0">
                <a:solidFill>
                  <a:schemeClr val="dk1"/>
                </a:solidFill>
                <a:effectLst/>
                <a:latin typeface="Calibri"/>
                <a:ea typeface="Calibri"/>
                <a:cs typeface="Calibri"/>
                <a:sym typeface="Calibri"/>
              </a:rPr>
              <a:t>d</a:t>
            </a:r>
            <a:r>
              <a:rPr lang="en-GB" sz="1200" b="0" i="0" u="none" strike="noStrike" cap="none" dirty="0">
                <a:solidFill>
                  <a:schemeClr val="dk1"/>
                </a:solidFill>
                <a:effectLst/>
                <a:latin typeface="Calibri"/>
                <a:ea typeface="Calibri"/>
                <a:cs typeface="Calibri"/>
                <a:sym typeface="Calibri"/>
              </a:rPr>
              <a:t>, scale eater; </a:t>
            </a:r>
            <a:r>
              <a:rPr lang="en-GB" sz="1200" b="1" i="0" u="none" strike="noStrike" cap="none" dirty="0">
                <a:solidFill>
                  <a:schemeClr val="dk1"/>
                </a:solidFill>
                <a:effectLst/>
                <a:latin typeface="Calibri"/>
                <a:ea typeface="Calibri"/>
                <a:cs typeface="Calibri"/>
                <a:sym typeface="Calibri"/>
              </a:rPr>
              <a:t>e</a:t>
            </a:r>
            <a:r>
              <a:rPr lang="en-GB" sz="1200" b="0" i="0" u="none" strike="noStrike" cap="none" dirty="0">
                <a:solidFill>
                  <a:schemeClr val="dk1"/>
                </a:solidFill>
                <a:effectLst/>
                <a:latin typeface="Calibri"/>
                <a:ea typeface="Calibri"/>
                <a:cs typeface="Calibri"/>
                <a:sym typeface="Calibri"/>
              </a:rPr>
              <a:t>, snail crusher; </a:t>
            </a:r>
            <a:r>
              <a:rPr lang="en-GB" sz="1200" b="1" i="0" u="none" strike="noStrike" cap="none" dirty="0">
                <a:solidFill>
                  <a:schemeClr val="dk1"/>
                </a:solidFill>
                <a:effectLst/>
                <a:latin typeface="Calibri"/>
                <a:ea typeface="Calibri"/>
                <a:cs typeface="Calibri"/>
                <a:sym typeface="Calibri"/>
              </a:rPr>
              <a:t>f</a:t>
            </a:r>
            <a:r>
              <a:rPr lang="en-GB" sz="1200" b="0" i="0" u="none" strike="noStrike" cap="none" dirty="0">
                <a:solidFill>
                  <a:schemeClr val="dk1"/>
                </a:solidFill>
                <a:effectLst/>
                <a:latin typeface="Calibri"/>
                <a:ea typeface="Calibri"/>
                <a:cs typeface="Calibri"/>
                <a:sym typeface="Calibri"/>
              </a:rPr>
              <a:t>, reef-dwelling </a:t>
            </a:r>
            <a:r>
              <a:rPr lang="en-GB" sz="1200" b="0" i="0" u="none" strike="noStrike" cap="none" dirty="0" err="1">
                <a:solidFill>
                  <a:schemeClr val="dk1"/>
                </a:solidFill>
                <a:effectLst/>
                <a:latin typeface="Calibri"/>
                <a:ea typeface="Calibri"/>
                <a:cs typeface="Calibri"/>
                <a:sym typeface="Calibri"/>
              </a:rPr>
              <a:t>planktivore</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g</a:t>
            </a:r>
            <a:r>
              <a:rPr lang="en-GB" sz="1200" b="0" i="0" u="none" strike="noStrike" cap="none" dirty="0">
                <a:solidFill>
                  <a:schemeClr val="dk1"/>
                </a:solidFill>
                <a:effectLst/>
                <a:latin typeface="Calibri"/>
                <a:ea typeface="Calibri"/>
                <a:cs typeface="Calibri"/>
                <a:sym typeface="Calibri"/>
              </a:rPr>
              <a:t>, lobe-lipped insect eater; </a:t>
            </a:r>
            <a:r>
              <a:rPr lang="en-GB" sz="1200" b="1" i="0" u="none" strike="noStrike" cap="none" dirty="0">
                <a:solidFill>
                  <a:schemeClr val="dk1"/>
                </a:solidFill>
                <a:effectLst/>
                <a:latin typeface="Calibri"/>
                <a:ea typeface="Calibri"/>
                <a:cs typeface="Calibri"/>
                <a:sym typeface="Calibri"/>
              </a:rPr>
              <a:t>h</a:t>
            </a:r>
            <a:r>
              <a:rPr lang="en-GB" sz="1200" b="0" i="0" u="none" strike="noStrike" cap="none" dirty="0">
                <a:solidFill>
                  <a:schemeClr val="dk1"/>
                </a:solidFill>
                <a:effectLst/>
                <a:latin typeface="Calibri"/>
                <a:ea typeface="Calibri"/>
                <a:cs typeface="Calibri"/>
                <a:sym typeface="Calibri"/>
              </a:rPr>
              <a:t>, pelagic piscivore; </a:t>
            </a:r>
            <a:r>
              <a:rPr lang="en-GB" sz="1200" b="1" i="0" u="none" strike="noStrike" cap="none" dirty="0" err="1">
                <a:solidFill>
                  <a:schemeClr val="dk1"/>
                </a:solidFill>
                <a:effectLst/>
                <a:latin typeface="Calibri"/>
                <a:ea typeface="Calibri"/>
                <a:cs typeface="Calibri"/>
                <a:sym typeface="Calibri"/>
              </a:rPr>
              <a:t>i</a:t>
            </a:r>
            <a:r>
              <a:rPr lang="en-GB" sz="1200" b="0" i="0" u="none" strike="noStrike" cap="none" dirty="0">
                <a:solidFill>
                  <a:schemeClr val="dk1"/>
                </a:solidFill>
                <a:effectLst/>
                <a:latin typeface="Calibri"/>
                <a:ea typeface="Calibri"/>
                <a:cs typeface="Calibri"/>
                <a:sym typeface="Calibri"/>
              </a:rPr>
              <a:t>, ancestral river-dweller also found in lakes (absent from Lake Tanganyika). Bottom left, phylogenetic tree illustrating relationships between the five sequenced species (red), major adaptive radiations and major river lineages. The tree is from ref. </a:t>
            </a:r>
            <a:r>
              <a:rPr lang="en-GB" sz="1200" b="0" i="0" u="none" strike="noStrike" cap="none" dirty="0">
                <a:solidFill>
                  <a:schemeClr val="dk1"/>
                </a:solidFill>
                <a:effectLst/>
                <a:latin typeface="Calibri"/>
                <a:ea typeface="Calibri"/>
                <a:cs typeface="Calibri"/>
                <a:sym typeface="Calibri"/>
                <a:hlinkClick r:id="rId3" tooltip="Wagner, C. E., Harmon, L. J. &amp; Seehausen, O. Ecological opportunity and sexual selection together predict adaptive radiation. Nature 487, 366–369 (2012)"/>
              </a:rPr>
              <a:t>4</a:t>
            </a:r>
            <a:r>
              <a:rPr lang="en-GB" sz="1200" b="0" i="0" u="none" strike="noStrike" cap="none" dirty="0">
                <a:solidFill>
                  <a:schemeClr val="dk1"/>
                </a:solidFill>
                <a:effectLst/>
                <a:latin typeface="Calibri"/>
                <a:ea typeface="Calibri"/>
                <a:cs typeface="Calibri"/>
                <a:sym typeface="Calibri"/>
              </a:rPr>
              <a:t>, pruned to the major lineages. Upper timescale (4), lower timescale (32). Photos by Ad </a:t>
            </a:r>
            <a:r>
              <a:rPr lang="en-GB" sz="1200" b="0" i="0" u="none" strike="noStrike" cap="none" dirty="0" err="1">
                <a:solidFill>
                  <a:schemeClr val="dk1"/>
                </a:solidFill>
                <a:effectLst/>
                <a:latin typeface="Calibri"/>
                <a:ea typeface="Calibri"/>
                <a:cs typeface="Calibri"/>
                <a:sym typeface="Calibri"/>
              </a:rPr>
              <a:t>Konings</a:t>
            </a:r>
            <a:r>
              <a:rPr lang="en-GB" sz="1200" b="0" i="0" u="none" strike="noStrike" cap="none" dirty="0">
                <a:solidFill>
                  <a:schemeClr val="dk1"/>
                </a:solidFill>
                <a:effectLst/>
                <a:latin typeface="Calibri"/>
                <a:ea typeface="Calibri"/>
                <a:cs typeface="Calibri"/>
                <a:sym typeface="Calibri"/>
              </a:rPr>
              <a:t> (Tanganyika </a:t>
            </a:r>
            <a:r>
              <a:rPr lang="en-GB" sz="1200" b="1" i="0" u="none" strike="noStrike" cap="none" dirty="0">
                <a:solidFill>
                  <a:schemeClr val="dk1"/>
                </a:solidFill>
                <a:effectLst/>
                <a:latin typeface="Calibri"/>
                <a:ea typeface="Calibri"/>
                <a:cs typeface="Calibri"/>
                <a:sym typeface="Calibri"/>
              </a:rPr>
              <a:t>a</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b</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d</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e</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g</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h</a:t>
            </a:r>
            <a:r>
              <a:rPr lang="en-GB" sz="1200" b="0" i="0" u="none" strike="noStrike" cap="none" dirty="0">
                <a:solidFill>
                  <a:schemeClr val="dk1"/>
                </a:solidFill>
                <a:effectLst/>
                <a:latin typeface="Calibri"/>
                <a:ea typeface="Calibri"/>
                <a:cs typeface="Calibri"/>
                <a:sym typeface="Calibri"/>
              </a:rPr>
              <a:t>; Malawi </a:t>
            </a:r>
            <a:r>
              <a:rPr lang="en-GB" sz="1200" b="1" i="0" u="none" strike="noStrike" cap="none" dirty="0">
                <a:solidFill>
                  <a:schemeClr val="dk1"/>
                </a:solidFill>
                <a:effectLst/>
                <a:latin typeface="Calibri"/>
                <a:ea typeface="Calibri"/>
                <a:cs typeface="Calibri"/>
                <a:sym typeface="Calibri"/>
              </a:rPr>
              <a:t>a</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c</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d</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e</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f</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g</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a:solidFill>
                  <a:schemeClr val="dk1"/>
                </a:solidFill>
                <a:effectLst/>
                <a:latin typeface="Calibri"/>
                <a:ea typeface="Calibri"/>
                <a:cs typeface="Calibri"/>
                <a:sym typeface="Calibri"/>
              </a:rPr>
              <a:t>h</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err="1">
                <a:solidFill>
                  <a:schemeClr val="dk1"/>
                </a:solidFill>
                <a:effectLst/>
                <a:latin typeface="Calibri"/>
                <a:ea typeface="Calibri"/>
                <a:cs typeface="Calibri"/>
                <a:sym typeface="Calibri"/>
              </a:rPr>
              <a:t>i</a:t>
            </a:r>
            <a:r>
              <a:rPr lang="en-GB" sz="1200" b="0" i="0" u="none" strike="noStrike" cap="none" dirty="0">
                <a:solidFill>
                  <a:schemeClr val="dk1"/>
                </a:solidFill>
                <a:effectLst/>
                <a:latin typeface="Calibri"/>
                <a:ea typeface="Calibri"/>
                <a:cs typeface="Calibri"/>
                <a:sym typeface="Calibri"/>
              </a:rPr>
              <a:t>), O.S. (Victoria </a:t>
            </a:r>
            <a:r>
              <a:rPr lang="en-GB" sz="1200" b="1" i="0" u="none" strike="noStrike" cap="none" dirty="0">
                <a:solidFill>
                  <a:schemeClr val="dk1"/>
                </a:solidFill>
                <a:effectLst/>
                <a:latin typeface="Calibri"/>
                <a:ea typeface="Calibri"/>
                <a:cs typeface="Calibri"/>
                <a:sym typeface="Calibri"/>
              </a:rPr>
              <a:t>a</a:t>
            </a:r>
            <a:r>
              <a:rPr lang="en-GB" sz="1200" b="0" i="0" u="none" strike="noStrike" cap="none" dirty="0">
                <a:solidFill>
                  <a:schemeClr val="dk1"/>
                </a:solidFill>
                <a:effectLst/>
                <a:latin typeface="Calibri"/>
                <a:ea typeface="Calibri"/>
                <a:cs typeface="Calibri"/>
                <a:sym typeface="Calibri"/>
              </a:rPr>
              <a:t>–</a:t>
            </a:r>
            <a:r>
              <a:rPr lang="en-GB" sz="1200" b="1" i="0" u="none" strike="noStrike" cap="none" dirty="0">
                <a:solidFill>
                  <a:schemeClr val="dk1"/>
                </a:solidFill>
                <a:effectLst/>
                <a:latin typeface="Calibri"/>
                <a:ea typeface="Calibri"/>
                <a:cs typeface="Calibri"/>
                <a:sym typeface="Calibri"/>
              </a:rPr>
              <a:t>g</a:t>
            </a:r>
            <a:r>
              <a:rPr lang="en-GB" sz="1200" b="0" i="0" u="none" strike="noStrike" cap="none" dirty="0">
                <a:solidFill>
                  <a:schemeClr val="dk1"/>
                </a:solidFill>
                <a:effectLst/>
                <a:latin typeface="Calibri"/>
                <a:ea typeface="Calibri"/>
                <a:cs typeface="Calibri"/>
                <a:sym typeface="Calibri"/>
              </a:rPr>
              <a:t>, </a:t>
            </a:r>
            <a:r>
              <a:rPr lang="en-GB" sz="1200" b="1" i="0" u="none" strike="noStrike" cap="none" dirty="0" err="1">
                <a:solidFill>
                  <a:schemeClr val="dk1"/>
                </a:solidFill>
                <a:effectLst/>
                <a:latin typeface="Calibri"/>
                <a:ea typeface="Calibri"/>
                <a:cs typeface="Calibri"/>
                <a:sym typeface="Calibri"/>
              </a:rPr>
              <a:t>i</a:t>
            </a:r>
            <a:r>
              <a:rPr lang="en-GB" sz="1200" b="0" i="0" u="none" strike="noStrike" cap="none" dirty="0">
                <a:solidFill>
                  <a:schemeClr val="dk1"/>
                </a:solidFill>
                <a:effectLst/>
                <a:latin typeface="Calibri"/>
                <a:ea typeface="Calibri"/>
                <a:cs typeface="Calibri"/>
                <a:sym typeface="Calibri"/>
              </a:rPr>
              <a:t>; Malawi </a:t>
            </a:r>
            <a:r>
              <a:rPr lang="en-GB" sz="1200" b="1" i="0" u="none" strike="noStrike" cap="none" dirty="0">
                <a:solidFill>
                  <a:schemeClr val="dk1"/>
                </a:solidFill>
                <a:effectLst/>
                <a:latin typeface="Calibri"/>
                <a:ea typeface="Calibri"/>
                <a:cs typeface="Calibri"/>
                <a:sym typeface="Calibri"/>
              </a:rPr>
              <a:t>b</a:t>
            </a:r>
            <a:r>
              <a:rPr lang="en-GB" sz="1200" b="0" i="0" u="none" strike="noStrike" cap="none" dirty="0">
                <a:solidFill>
                  <a:schemeClr val="dk1"/>
                </a:solidFill>
                <a:effectLst/>
                <a:latin typeface="Calibri"/>
                <a:ea typeface="Calibri"/>
                <a:cs typeface="Calibri"/>
                <a:sym typeface="Calibri"/>
              </a:rPr>
              <a:t>), Frans Witte (Victoria </a:t>
            </a:r>
            <a:r>
              <a:rPr lang="en-GB" sz="1200" b="1" i="0" u="none" strike="noStrike" cap="none" dirty="0">
                <a:solidFill>
                  <a:schemeClr val="dk1"/>
                </a:solidFill>
                <a:effectLst/>
                <a:latin typeface="Calibri"/>
                <a:ea typeface="Calibri"/>
                <a:cs typeface="Calibri"/>
                <a:sym typeface="Calibri"/>
              </a:rPr>
              <a:t>h</a:t>
            </a:r>
            <a:r>
              <a:rPr lang="en-GB" sz="1200" b="0" i="0" u="none" strike="noStrike" cap="none" dirty="0">
                <a:solidFill>
                  <a:schemeClr val="dk1"/>
                </a:solidFill>
                <a:effectLst/>
                <a:latin typeface="Calibri"/>
                <a:ea typeface="Calibri"/>
                <a:cs typeface="Calibri"/>
                <a:sym typeface="Calibri"/>
              </a:rPr>
              <a:t>), W.S. (Tanganyika </a:t>
            </a:r>
            <a:r>
              <a:rPr lang="en-GB" sz="1200" b="1" i="0" u="none" strike="noStrike" cap="none" dirty="0">
                <a:solidFill>
                  <a:schemeClr val="dk1"/>
                </a:solidFill>
                <a:effectLst/>
                <a:latin typeface="Calibri"/>
                <a:ea typeface="Calibri"/>
                <a:cs typeface="Calibri"/>
                <a:sym typeface="Calibri"/>
              </a:rPr>
              <a:t>f</a:t>
            </a:r>
            <a:r>
              <a:rPr lang="en-GB" sz="1200" b="0" i="0" u="none" strike="noStrike" cap="none" dirty="0">
                <a:solidFill>
                  <a:schemeClr val="dk1"/>
                </a:solidFill>
                <a:effectLst/>
                <a:latin typeface="Calibri"/>
                <a:ea typeface="Calibri"/>
                <a:cs typeface="Calibri"/>
                <a:sym typeface="Calibri"/>
              </a:rPr>
              <a:t>), Oliver </a:t>
            </a:r>
            <a:r>
              <a:rPr lang="en-GB" sz="1200" b="0" i="0" u="none" strike="noStrike" cap="none" dirty="0" err="1">
                <a:solidFill>
                  <a:schemeClr val="dk1"/>
                </a:solidFill>
                <a:effectLst/>
                <a:latin typeface="Calibri"/>
                <a:ea typeface="Calibri"/>
                <a:cs typeface="Calibri"/>
                <a:sym typeface="Calibri"/>
              </a:rPr>
              <a:t>Selz</a:t>
            </a:r>
            <a:r>
              <a:rPr lang="en-GB" sz="1200" b="0" i="0" u="none" strike="noStrike" cap="none" dirty="0">
                <a:solidFill>
                  <a:schemeClr val="dk1"/>
                </a:solidFill>
                <a:effectLst/>
                <a:latin typeface="Calibri"/>
                <a:ea typeface="Calibri"/>
                <a:cs typeface="Calibri"/>
                <a:sym typeface="Calibri"/>
              </a:rPr>
              <a:t> (Victoria </a:t>
            </a:r>
            <a:r>
              <a:rPr lang="en-GB" sz="1200" b="1" i="0" u="none" strike="noStrike" cap="none" dirty="0">
                <a:solidFill>
                  <a:schemeClr val="dk1"/>
                </a:solidFill>
                <a:effectLst/>
                <a:latin typeface="Calibri"/>
                <a:ea typeface="Calibri"/>
                <a:cs typeface="Calibri"/>
                <a:sym typeface="Calibri"/>
              </a:rPr>
              <a:t>f</a:t>
            </a:r>
            <a:r>
              <a:rPr lang="en-GB" sz="1200" b="0" i="0" u="none" strike="noStrike" cap="none" dirty="0">
                <a:solidFill>
                  <a:schemeClr val="dk1"/>
                </a:solidFill>
                <a:effectLst/>
                <a:latin typeface="Calibri"/>
                <a:ea typeface="Calibri"/>
                <a:cs typeface="Calibri"/>
                <a:sym typeface="Calibri"/>
              </a:rPr>
              <a:t>, </a:t>
            </a:r>
            <a:r>
              <a:rPr lang="en-GB" sz="1200" b="0" i="1" u="none" strike="noStrike" cap="none" dirty="0">
                <a:solidFill>
                  <a:schemeClr val="dk1"/>
                </a:solidFill>
                <a:effectLst/>
                <a:latin typeface="Calibri"/>
                <a:ea typeface="Calibri"/>
                <a:cs typeface="Calibri"/>
                <a:sym typeface="Calibri"/>
              </a:rPr>
              <a:t>A. </a:t>
            </a:r>
            <a:r>
              <a:rPr lang="en-GB" sz="1200" b="0" i="1" u="none" strike="noStrike" cap="none" dirty="0" err="1">
                <a:solidFill>
                  <a:schemeClr val="dk1"/>
                </a:solidFill>
                <a:effectLst/>
                <a:latin typeface="Calibri"/>
                <a:ea typeface="Calibri"/>
                <a:cs typeface="Calibri"/>
                <a:sym typeface="Calibri"/>
              </a:rPr>
              <a:t>burtoni</a:t>
            </a:r>
            <a:r>
              <a:rPr lang="en-GB" sz="1200" b="0" i="0" u="none" strike="noStrike" cap="none" dirty="0">
                <a:solidFill>
                  <a:schemeClr val="dk1"/>
                </a:solidFill>
                <a:effectLst/>
                <a:latin typeface="Calibri"/>
                <a:ea typeface="Calibri"/>
                <a:cs typeface="Calibri"/>
                <a:sym typeface="Calibri"/>
              </a:rPr>
              <a:t>), Marcel Haesler (</a:t>
            </a:r>
            <a:r>
              <a:rPr lang="en-GB" sz="1200" b="0" i="1" u="none" strike="noStrike" cap="none" dirty="0">
                <a:solidFill>
                  <a:schemeClr val="dk1"/>
                </a:solidFill>
                <a:effectLst/>
                <a:latin typeface="Calibri"/>
                <a:ea typeface="Calibri"/>
                <a:cs typeface="Calibri"/>
                <a:sym typeface="Calibri"/>
              </a:rPr>
              <a:t>O. </a:t>
            </a:r>
            <a:r>
              <a:rPr lang="en-GB" sz="1200" b="0" i="1" u="none" strike="noStrike" cap="none" dirty="0" err="1">
                <a:solidFill>
                  <a:schemeClr val="dk1"/>
                </a:solidFill>
                <a:effectLst/>
                <a:latin typeface="Calibri"/>
                <a:ea typeface="Calibri"/>
                <a:cs typeface="Calibri"/>
                <a:sym typeface="Calibri"/>
              </a:rPr>
              <a:t>niloticus</a:t>
            </a:r>
            <a:r>
              <a:rPr lang="en-GB" sz="1200" b="0" i="0" u="none" strike="noStrike" cap="none" dirty="0">
                <a:solidFill>
                  <a:schemeClr val="dk1"/>
                </a:solidFill>
                <a:effectLst/>
                <a:latin typeface="Calibri"/>
                <a:ea typeface="Calibri"/>
                <a:cs typeface="Calibri"/>
                <a:sym typeface="Calibri"/>
              </a:rPr>
              <a:t>).</a:t>
            </a:r>
            <a:endParaRPr dirty="0"/>
          </a:p>
        </p:txBody>
      </p:sp>
      <p:sp>
        <p:nvSpPr>
          <p:cNvPr id="126" name="Google Shape;12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How can we measure functional diversity?</a:t>
            </a:r>
            <a:endParaRPr/>
          </a:p>
          <a:p>
            <a:pPr marL="0" lvl="0" indent="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1. We can do a univariate per analysis per trait. </a:t>
            </a:r>
            <a:endParaRPr/>
          </a:p>
          <a:p>
            <a:pPr marL="0" lvl="0" indent="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228600" lvl="0" indent="-228600" algn="l" rtl="0">
              <a:spcBef>
                <a:spcPts val="0"/>
              </a:spcBef>
              <a:spcAft>
                <a:spcPts val="0"/>
              </a:spcAft>
              <a:buClr>
                <a:schemeClr val="dk1"/>
              </a:buClr>
              <a:buSzPts val="1200"/>
              <a:buFont typeface="Calibri"/>
              <a:buAutoNum type="alphaUcParenBoth"/>
            </a:pPr>
            <a:r>
              <a:rPr lang="en-US" sz="1200" b="0" i="0">
                <a:solidFill>
                  <a:schemeClr val="dk1"/>
                </a:solidFill>
                <a:latin typeface="Calibri"/>
                <a:ea typeface="Calibri"/>
                <a:cs typeface="Calibri"/>
                <a:sym typeface="Calibri"/>
              </a:rPr>
              <a:t>The -trait probability density TPD- is the relative abundance of trait values. </a:t>
            </a:r>
            <a:endParaRPr/>
          </a:p>
          <a:p>
            <a:pPr marL="228600" lvl="0" indent="-228600" algn="l" rtl="0">
              <a:spcBef>
                <a:spcPts val="0"/>
              </a:spcBef>
              <a:spcAft>
                <a:spcPts val="0"/>
              </a:spcAft>
              <a:buClr>
                <a:schemeClr val="dk1"/>
              </a:buClr>
              <a:buSzPts val="1200"/>
              <a:buFont typeface="Calibri"/>
              <a:buAutoNum type="alphaUcParenBoth"/>
            </a:pPr>
            <a:r>
              <a:rPr lang="en-US" sz="1200" b="0" i="0">
                <a:solidFill>
                  <a:schemeClr val="dk1"/>
                </a:solidFill>
                <a:latin typeface="Calibri"/>
                <a:ea typeface="Calibri"/>
                <a:cs typeface="Calibri"/>
                <a:sym typeface="Calibri"/>
              </a:rPr>
              <a:t>We can calculate the dissimilarity among traits by calculating the overlap between two TPD functions (</a:t>
            </a:r>
            <a:r>
              <a:rPr lang="en-US" sz="1200" b="0" i="1">
                <a:solidFill>
                  <a:schemeClr val="dk1"/>
                </a:solidFill>
                <a:latin typeface="Calibri"/>
                <a:ea typeface="Calibri"/>
                <a:cs typeface="Calibri"/>
                <a:sym typeface="Calibri"/>
              </a:rPr>
              <a:t>i</a:t>
            </a:r>
            <a:r>
              <a:rPr lang="en-US" sz="1200" b="0" i="0">
                <a:solidFill>
                  <a:schemeClr val="dk1"/>
                </a:solidFill>
                <a:latin typeface="Calibri"/>
                <a:ea typeface="Calibri"/>
                <a:cs typeface="Calibri"/>
                <a:sym typeface="Calibri"/>
              </a:rPr>
              <a:t> and </a:t>
            </a:r>
            <a:r>
              <a:rPr lang="en-US" sz="1200" b="0" i="1">
                <a:solidFill>
                  <a:schemeClr val="dk1"/>
                </a:solidFill>
                <a:latin typeface="Calibri"/>
                <a:ea typeface="Calibri"/>
                <a:cs typeface="Calibri"/>
                <a:sym typeface="Calibri"/>
              </a:rPr>
              <a:t>j</a:t>
            </a:r>
            <a:r>
              <a:rPr lang="en-US" sz="1200" b="0" i="0">
                <a:solidFill>
                  <a:schemeClr val="dk1"/>
                </a:solidFill>
                <a:latin typeface="Calibri"/>
                <a:ea typeface="Calibri"/>
                <a:cs typeface="Calibri"/>
                <a:sym typeface="Calibri"/>
              </a:rPr>
              <a:t>). Because TPD functions integrate to 1, the dissimilarity between two ecological units (β</a:t>
            </a:r>
            <a:r>
              <a:rPr lang="en-US" sz="1200" b="0" i="0" baseline="-25000">
                <a:solidFill>
                  <a:schemeClr val="dk1"/>
                </a:solidFill>
                <a:latin typeface="Calibri"/>
                <a:ea typeface="Calibri"/>
                <a:cs typeface="Calibri"/>
                <a:sym typeface="Calibri"/>
              </a:rPr>
              <a:t>O</a:t>
            </a:r>
            <a:r>
              <a:rPr lang="en-US" sz="1200" b="0" i="0">
                <a:solidFill>
                  <a:schemeClr val="dk1"/>
                </a:solidFill>
                <a:latin typeface="Calibri"/>
                <a:ea typeface="Calibri"/>
                <a:cs typeface="Calibri"/>
                <a:sym typeface="Calibri"/>
              </a:rPr>
              <a:t>) can be calculated as 1-overlap.</a:t>
            </a:r>
            <a:endParaRPr/>
          </a:p>
          <a:p>
            <a:pPr marL="228600" lvl="0" indent="-15240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222222"/>
              </a:buClr>
              <a:buSzPts val="1200"/>
              <a:buFont typeface="Arial"/>
              <a:buNone/>
            </a:pPr>
            <a:r>
              <a:rPr lang="en-US" sz="1200">
                <a:solidFill>
                  <a:srgbClr val="222222"/>
                </a:solidFill>
                <a:latin typeface="Arial"/>
                <a:ea typeface="Arial"/>
                <a:cs typeface="Arial"/>
                <a:sym typeface="Arial"/>
              </a:rPr>
              <a:t>Carmona, C. P., De Bello, F., Mason, N. W., &amp; Lepš, J. (2016). Traits without borders: integrating functional diversity across scales. </a:t>
            </a:r>
            <a:r>
              <a:rPr lang="en-US" sz="1200" i="1">
                <a:solidFill>
                  <a:srgbClr val="222222"/>
                </a:solidFill>
                <a:latin typeface="Arial"/>
                <a:ea typeface="Arial"/>
                <a:cs typeface="Arial"/>
                <a:sym typeface="Arial"/>
              </a:rPr>
              <a:t>Trends in ecology &amp; evolution</a:t>
            </a:r>
            <a:r>
              <a:rPr lang="en-US" sz="1200">
                <a:solidFill>
                  <a:srgbClr val="222222"/>
                </a:solidFill>
                <a:latin typeface="Arial"/>
                <a:ea typeface="Arial"/>
                <a:cs typeface="Arial"/>
                <a:sym typeface="Arial"/>
              </a:rPr>
              <a:t>, </a:t>
            </a:r>
            <a:r>
              <a:rPr lang="en-US" sz="1200" i="1">
                <a:solidFill>
                  <a:srgbClr val="222222"/>
                </a:solidFill>
                <a:latin typeface="Arial"/>
                <a:ea typeface="Arial"/>
                <a:cs typeface="Arial"/>
                <a:sym typeface="Arial"/>
              </a:rPr>
              <a:t>31</a:t>
            </a:r>
            <a:r>
              <a:rPr lang="en-US" sz="1200">
                <a:solidFill>
                  <a:srgbClr val="222222"/>
                </a:solidFill>
                <a:latin typeface="Arial"/>
                <a:ea typeface="Arial"/>
                <a:cs typeface="Arial"/>
                <a:sym typeface="Arial"/>
              </a:rPr>
              <a:t>(5), 382-394.</a:t>
            </a:r>
            <a:endParaRPr sz="1200"/>
          </a:p>
          <a:p>
            <a:pPr marL="228600" lvl="0" indent="-15240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p:txBody>
      </p:sp>
      <p:sp>
        <p:nvSpPr>
          <p:cNvPr id="731" name="Google Shape;731;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1" name="Google Shape;741;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How can we measure functional diversity?</a:t>
            </a:r>
            <a:endParaRPr/>
          </a:p>
          <a:p>
            <a:pPr marL="0" lvl="0" indent="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1. We can do an multivariate analysis with several traits. </a:t>
            </a:r>
            <a:endParaRPr/>
          </a:p>
          <a:p>
            <a:pPr marL="0" marR="0" lvl="0" indent="0" algn="l"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Here I show you two examples of mathematical representations of functional diversity (FD) of communities. </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Examples are based on two hypothetical traits and two communities, represented in blue and orange. </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LEFT: The trait space represented as the minimum convex hull comprising the species occupying the trait space. The functional richness of a community is estimated as the area of the convex hull. </a:t>
            </a:r>
            <a:endParaRPr/>
          </a:p>
          <a:p>
            <a:pPr marL="0" marR="0" lvl="0" indent="0" algn="l" rtl="0">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RIGHT: The trait space can be constructed using kernel density hypervolumes, whereby it is approximated as a cloud of stochastic points sampled based on a set of observations (e.g. the traits of the species in the community). The functional richness of the community is estimated as the volume of the hypervolume delineated by the stochastic points</a:t>
            </a:r>
            <a:endParaRPr/>
          </a:p>
          <a:p>
            <a:pPr marL="0" marR="0" lvl="0" indent="0" algn="l"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a:p>
            <a:pPr marL="0" marR="0" lvl="0" indent="0" algn="l" rtl="0">
              <a:lnSpc>
                <a:spcPct val="100000"/>
              </a:lnSpc>
              <a:spcBef>
                <a:spcPts val="0"/>
              </a:spcBef>
              <a:spcAft>
                <a:spcPts val="0"/>
              </a:spcAft>
              <a:buClr>
                <a:srgbClr val="222222"/>
              </a:buClr>
              <a:buSzPts val="1200"/>
              <a:buFont typeface="Arial"/>
              <a:buNone/>
            </a:pPr>
            <a:r>
              <a:rPr lang="en-US" b="0" i="0">
                <a:solidFill>
                  <a:srgbClr val="222222"/>
                </a:solidFill>
                <a:latin typeface="Arial"/>
                <a:ea typeface="Arial"/>
                <a:cs typeface="Arial"/>
                <a:sym typeface="Arial"/>
              </a:rPr>
              <a:t>Mammola, S., &amp; Cardoso, P. (2020). Functional diversity metrics using kernel density n‐dimensional hypervolumes. </a:t>
            </a:r>
            <a:r>
              <a:rPr lang="en-US" b="0" i="1">
                <a:solidFill>
                  <a:srgbClr val="222222"/>
                </a:solidFill>
                <a:latin typeface="Arial"/>
                <a:ea typeface="Arial"/>
                <a:cs typeface="Arial"/>
                <a:sym typeface="Arial"/>
              </a:rPr>
              <a:t>Methods in Ecology and Evolution</a:t>
            </a:r>
            <a:r>
              <a:rPr lang="en-US" b="0" i="0">
                <a:solidFill>
                  <a:srgbClr val="222222"/>
                </a:solidFill>
                <a:latin typeface="Arial"/>
                <a:ea typeface="Arial"/>
                <a:cs typeface="Arial"/>
                <a:sym typeface="Arial"/>
              </a:rPr>
              <a:t>.</a:t>
            </a:r>
            <a:endParaRPr/>
          </a:p>
          <a:p>
            <a:pPr marL="0" marR="0" lvl="0" indent="0" algn="l" rtl="0">
              <a:lnSpc>
                <a:spcPct val="100000"/>
              </a:lnSpc>
              <a:spcBef>
                <a:spcPts val="0"/>
              </a:spcBef>
              <a:spcAft>
                <a:spcPts val="0"/>
              </a:spcAft>
              <a:buClr>
                <a:schemeClr val="dk1"/>
              </a:buClr>
              <a:buSzPts val="1200"/>
              <a:buFont typeface="Calibri"/>
              <a:buNone/>
            </a:pPr>
            <a:endParaRPr sz="1200">
              <a:latin typeface="arial"/>
              <a:ea typeface="arial"/>
              <a:cs typeface="arial"/>
              <a:sym typeface="arial"/>
            </a:endParaRPr>
          </a:p>
          <a:p>
            <a:pPr marL="0" lvl="0" indent="0" algn="l" rtl="0">
              <a:spcBef>
                <a:spcPts val="0"/>
              </a:spcBef>
              <a:spcAft>
                <a:spcPts val="0"/>
              </a:spcAft>
              <a:buNone/>
            </a:pPr>
            <a:endParaRPr/>
          </a:p>
        </p:txBody>
      </p:sp>
      <p:sp>
        <p:nvSpPr>
          <p:cNvPr id="742" name="Google Shape;742;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2" name="Google Shape;75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3" name="Google Shape;753;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Functional evenness (FEve; B) is an indicator of evenness in the distribution of abundance within occupied functional trait space. </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Communities where all trait values have a similar probability should have high FEve values.</a:t>
            </a: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High FEVE = No dominance of plant strategies</a:t>
            </a:r>
            <a:endParaRPr/>
          </a:p>
          <a:p>
            <a:pPr marL="0" lvl="0" indent="0" algn="l" rtl="0">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769" name="Google Shape;769;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5" name="Google Shape;785;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High functional divergence indicates a </a:t>
            </a:r>
            <a:r>
              <a:rPr lang="en-US" b="1"/>
              <a:t>high degree of differentiation</a:t>
            </a:r>
            <a:r>
              <a:rPr lang="en-US"/>
              <a:t>. Different plant strategies</a:t>
            </a:r>
            <a:endParaRPr/>
          </a:p>
          <a:p>
            <a:pPr marL="0" marR="0" lvl="0" indent="0" algn="l" rtl="0">
              <a:lnSpc>
                <a:spcPct val="100000"/>
              </a:lnSpc>
              <a:spcBef>
                <a:spcPts val="0"/>
              </a:spcBef>
              <a:spcAft>
                <a:spcPts val="0"/>
              </a:spcAft>
              <a:buClr>
                <a:schemeClr val="dk1"/>
              </a:buClr>
              <a:buSzPts val="1200"/>
              <a:buFont typeface="Calibri"/>
              <a:buNone/>
            </a:pPr>
            <a:r>
              <a:rPr lang="en-US"/>
              <a:t>communities with high functional divergence may have increased ecosystem function as a result of more efficient resource use. and thus low resource competition. </a:t>
            </a:r>
            <a:endParaRPr/>
          </a:p>
          <a:p>
            <a:pPr marL="0" lvl="0" indent="0" algn="l" rtl="0">
              <a:spcBef>
                <a:spcPts val="0"/>
              </a:spcBef>
              <a:spcAft>
                <a:spcPts val="0"/>
              </a:spcAft>
              <a:buNone/>
            </a:pPr>
            <a:endParaRPr/>
          </a:p>
        </p:txBody>
      </p:sp>
      <p:sp>
        <p:nvSpPr>
          <p:cNvPr id="786" name="Google Shape;786;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964" b="0" i="0" u="none" strike="noStrike">
                <a:solidFill>
                  <a:schemeClr val="dk1"/>
                </a:solidFill>
                <a:latin typeface="Calibri"/>
                <a:ea typeface="Calibri"/>
                <a:cs typeface="Calibri"/>
                <a:sym typeface="Calibri"/>
              </a:rPr>
              <a:t>I expected that </a:t>
            </a:r>
            <a:r>
              <a:rPr lang="en-US" sz="964" b="1" i="0" u="none" strike="noStrike">
                <a:solidFill>
                  <a:schemeClr val="dk1"/>
                </a:solidFill>
                <a:latin typeface="Calibri"/>
                <a:ea typeface="Calibri"/>
                <a:cs typeface="Calibri"/>
                <a:sym typeface="Calibri"/>
              </a:rPr>
              <a:t>dispersal</a:t>
            </a:r>
            <a:r>
              <a:rPr lang="en-US" sz="964" b="0" i="0" u="none" strike="noStrike">
                <a:solidFill>
                  <a:schemeClr val="dk1"/>
                </a:solidFill>
                <a:latin typeface="Calibri"/>
                <a:ea typeface="Calibri"/>
                <a:cs typeface="Calibri"/>
                <a:sym typeface="Calibri"/>
              </a:rPr>
              <a:t>, in particular long-distance, limits the trait combinations, because crossing oceans and adapting to new island environments is challenging for plants.</a:t>
            </a:r>
            <a:endParaRPr/>
          </a:p>
          <a:p>
            <a:pPr marL="0" lvl="0" indent="0" algn="l" rtl="0">
              <a:spcBef>
                <a:spcPts val="0"/>
              </a:spcBef>
              <a:spcAft>
                <a:spcPts val="0"/>
              </a:spcAft>
              <a:buNone/>
            </a:pPr>
            <a:r>
              <a:rPr lang="en-US" sz="964" b="0" i="0" u="none" strike="noStrike">
                <a:solidFill>
                  <a:schemeClr val="dk1"/>
                </a:solidFill>
                <a:latin typeface="Calibri"/>
                <a:ea typeface="Calibri"/>
                <a:cs typeface="Calibri"/>
                <a:sym typeface="Calibri"/>
              </a:rPr>
              <a:t>And this should lead to species sharing similar trait combinations. </a:t>
            </a:r>
            <a:endParaRPr/>
          </a:p>
          <a:p>
            <a:pPr marL="0" lvl="0" indent="0" algn="l" rtl="0">
              <a:spcBef>
                <a:spcPts val="0"/>
              </a:spcBef>
              <a:spcAft>
                <a:spcPts val="0"/>
              </a:spcAft>
              <a:buNone/>
            </a:pPr>
            <a:endParaRPr sz="964"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64"/>
              <a:buFont typeface="Calibri"/>
              <a:buNone/>
            </a:pPr>
            <a:r>
              <a:rPr lang="en-US" sz="964" b="0" i="0" u="none" strike="noStrike">
                <a:solidFill>
                  <a:schemeClr val="dk1"/>
                </a:solidFill>
                <a:latin typeface="Calibri"/>
                <a:ea typeface="Calibri"/>
                <a:cs typeface="Calibri"/>
                <a:sym typeface="Calibri"/>
              </a:rPr>
              <a:t>In contrast, I expected </a:t>
            </a:r>
            <a:r>
              <a:rPr lang="en-US" sz="964" b="1" i="0" u="none" strike="noStrike">
                <a:solidFill>
                  <a:schemeClr val="dk1"/>
                </a:solidFill>
                <a:latin typeface="Calibri"/>
                <a:ea typeface="Calibri"/>
                <a:cs typeface="Calibri"/>
                <a:sym typeface="Calibri"/>
              </a:rPr>
              <a:t>speciation</a:t>
            </a:r>
            <a:r>
              <a:rPr lang="en-US" sz="964" b="0" i="0" u="none" strike="noStrike">
                <a:solidFill>
                  <a:schemeClr val="dk1"/>
                </a:solidFill>
                <a:latin typeface="Calibri"/>
                <a:ea typeface="Calibri"/>
                <a:cs typeface="Calibri"/>
                <a:sym typeface="Calibri"/>
              </a:rPr>
              <a:t> events via lineage splitting (cladogenesis) to expand the trait space. </a:t>
            </a:r>
            <a:endParaRPr/>
          </a:p>
          <a:p>
            <a:pPr marL="0" marR="0" lvl="0" indent="0" algn="l" rtl="0">
              <a:lnSpc>
                <a:spcPct val="100000"/>
              </a:lnSpc>
              <a:spcBef>
                <a:spcPts val="0"/>
              </a:spcBef>
              <a:spcAft>
                <a:spcPts val="0"/>
              </a:spcAft>
              <a:buClr>
                <a:schemeClr val="dk1"/>
              </a:buClr>
              <a:buSzPts val="964"/>
              <a:buFont typeface="Calibri"/>
              <a:buNone/>
            </a:pPr>
            <a:endParaRPr sz="964" b="0" i="0" u="none" strike="noStrik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64"/>
              <a:buFont typeface="Calibri"/>
              <a:buNone/>
            </a:pPr>
            <a:r>
              <a:rPr lang="en-US" sz="964" b="0" i="0" u="none" strike="noStrike">
                <a:solidFill>
                  <a:schemeClr val="dk1"/>
                </a:solidFill>
                <a:latin typeface="Calibri"/>
                <a:ea typeface="Calibri"/>
                <a:cs typeface="Calibri"/>
                <a:sym typeface="Calibri"/>
              </a:rPr>
              <a:t>This could happen because OI are well known for offering species new ecological opportunities (empty niches) where species can evolve trait combinations. </a:t>
            </a:r>
            <a:endParaRPr/>
          </a:p>
        </p:txBody>
      </p:sp>
      <p:sp>
        <p:nvSpPr>
          <p:cNvPr id="803" name="Google Shape;803;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9" name="Google Shape;104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5" name="Google Shape;1055;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2400"/>
              <a:buFont typeface="Calibri"/>
              <a:buNone/>
            </a:pPr>
            <a:r>
              <a:rPr lang="en-US" sz="2400"/>
              <a:t>Functional diversity can be measured as the total volume occupied by the hypervolume in multi-dimensional space.</a:t>
            </a:r>
            <a:endParaRPr sz="2400"/>
          </a:p>
          <a:p>
            <a:pPr marL="0" lvl="0" indent="0" algn="l" rtl="0">
              <a:lnSpc>
                <a:spcPct val="150000"/>
              </a:lnSpc>
              <a:spcBef>
                <a:spcPts val="0"/>
              </a:spcBef>
              <a:spcAft>
                <a:spcPts val="0"/>
              </a:spcAft>
              <a:buNone/>
            </a:pPr>
            <a:endParaRPr sz="2200"/>
          </a:p>
          <a:p>
            <a:pPr marL="0" lvl="0" indent="0" algn="l" rtl="0">
              <a:lnSpc>
                <a:spcPct val="150000"/>
              </a:lnSpc>
              <a:spcBef>
                <a:spcPts val="0"/>
              </a:spcBef>
              <a:spcAft>
                <a:spcPts val="0"/>
              </a:spcAft>
              <a:buNone/>
            </a:pPr>
            <a:r>
              <a:rPr lang="en-US" sz="2200"/>
              <a:t>Estimates the minimum </a:t>
            </a:r>
            <a:r>
              <a:rPr lang="en-US" sz="2200" b="1"/>
              <a:t>convex hull </a:t>
            </a:r>
            <a:r>
              <a:rPr lang="en-US" sz="2200"/>
              <a:t>that includes all species in the analysis (</a:t>
            </a:r>
            <a:r>
              <a:rPr lang="en-US" sz="2200" i="1"/>
              <a:t>Villeger et al 2008</a:t>
            </a:r>
            <a:r>
              <a:rPr lang="en-US" sz="2200"/>
              <a:t>). Driven by extreme trait combinations. </a:t>
            </a:r>
            <a:endParaRPr/>
          </a:p>
          <a:p>
            <a:pPr marL="0" lvl="0" indent="0" algn="l" rtl="0">
              <a:lnSpc>
                <a:spcPct val="150000"/>
              </a:lnSpc>
              <a:spcBef>
                <a:spcPts val="0"/>
              </a:spcBef>
              <a:spcAft>
                <a:spcPts val="0"/>
              </a:spcAft>
              <a:buNone/>
            </a:pPr>
            <a:r>
              <a:rPr lang="en-US" sz="2200"/>
              <a:t>But, convex hulls are determined by extreme points and cannot account for possible holes in the trait space.</a:t>
            </a:r>
            <a:endParaRPr sz="2200"/>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sz="1200" b="0" i="0" u="none" strike="noStrike">
                <a:solidFill>
                  <a:schemeClr val="dk1"/>
                </a:solidFill>
                <a:latin typeface="Calibri"/>
                <a:ea typeface="Calibri"/>
                <a:cs typeface="Calibri"/>
                <a:sym typeface="Calibri"/>
              </a:rPr>
              <a:t>Gaussian method to build the hypervolumes, as it is the </a:t>
            </a:r>
            <a:r>
              <a:rPr lang="en-US" sz="1200" b="1" i="0" u="none" strike="noStrike">
                <a:solidFill>
                  <a:schemeClr val="dk1"/>
                </a:solidFill>
                <a:latin typeface="Calibri"/>
                <a:ea typeface="Calibri"/>
                <a:cs typeface="Calibri"/>
                <a:sym typeface="Calibri"/>
              </a:rPr>
              <a:t>least sensitive method to variation in bandwidth and fits the data loosely, </a:t>
            </a:r>
            <a:r>
              <a:rPr lang="en-US" sz="1200" b="0" i="0" u="none" strike="noStrike">
                <a:solidFill>
                  <a:schemeClr val="dk1"/>
                </a:solidFill>
                <a:latin typeface="Calibri"/>
                <a:ea typeface="Calibri"/>
                <a:cs typeface="Calibri"/>
                <a:sym typeface="Calibri"/>
              </a:rPr>
              <a:t>which is suitable for functional diversity and fundamental niche modelling applications (Blonder et al. 2018)</a:t>
            </a:r>
            <a:endParaRPr/>
          </a:p>
        </p:txBody>
      </p:sp>
      <p:sp>
        <p:nvSpPr>
          <p:cNvPr id="1056" name="Google Shape;1056;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Functional characteristic example: body mass. </a:t>
            </a:r>
            <a:endParaRPr/>
          </a:p>
        </p:txBody>
      </p:sp>
      <p:sp>
        <p:nvSpPr>
          <p:cNvPr id="126" name="Google Shape;12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6890684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is the ecological and evolutional meaning of the holes? </a:t>
            </a:r>
            <a:r>
              <a:rPr lang="en-US" u="sng">
                <a:solidFill>
                  <a:schemeClr val="hlink"/>
                </a:solidFill>
                <a:hlinkClick r:id="rId3"/>
              </a:rPr>
              <a:t>https://www.journals.uchicago.edu/doi/pdfplus/10.1086/685444</a:t>
            </a:r>
            <a:endParaRPr/>
          </a:p>
          <a:p>
            <a:pPr marL="0" lvl="0" indent="0" algn="l" rtl="0">
              <a:spcBef>
                <a:spcPts val="0"/>
              </a:spcBef>
              <a:spcAft>
                <a:spcPts val="0"/>
              </a:spcAft>
              <a:buNone/>
            </a:pPr>
            <a:endParaRPr/>
          </a:p>
          <a:p>
            <a:pPr marL="0" lvl="0" indent="0" algn="l" rtl="0">
              <a:spcBef>
                <a:spcPts val="0"/>
              </a:spcBef>
              <a:spcAft>
                <a:spcPts val="0"/>
              </a:spcAft>
              <a:buNone/>
            </a:pPr>
            <a:r>
              <a:rPr lang="en-US"/>
              <a:t>If we dont detect holes we may be </a:t>
            </a:r>
            <a:r>
              <a:rPr lang="en-US" b="1"/>
              <a:t>overstimating functional diversity</a:t>
            </a:r>
            <a:r>
              <a:rPr lang="en-US"/>
              <a:t>. This can lead to wrong comparisons. </a:t>
            </a:r>
            <a:endParaRPr/>
          </a:p>
          <a:p>
            <a:pPr marL="0" lvl="0" indent="0" algn="l" rtl="0">
              <a:spcBef>
                <a:spcPts val="0"/>
              </a:spcBef>
              <a:spcAft>
                <a:spcPts val="0"/>
              </a:spcAft>
              <a:buNone/>
            </a:pPr>
            <a:endParaRPr/>
          </a:p>
          <a:p>
            <a:pPr marL="0" lvl="0" indent="0" algn="l" rtl="0">
              <a:spcBef>
                <a:spcPts val="0"/>
              </a:spcBef>
              <a:spcAft>
                <a:spcPts val="0"/>
              </a:spcAft>
              <a:buNone/>
            </a:pPr>
            <a:r>
              <a:rPr lang="en-US"/>
              <a:t>Additionally:</a:t>
            </a:r>
            <a:endParaRPr/>
          </a:p>
          <a:p>
            <a:pPr marL="228600" lvl="0" indent="-228600" algn="l" rtl="0">
              <a:spcBef>
                <a:spcPts val="0"/>
              </a:spcBef>
              <a:spcAft>
                <a:spcPts val="0"/>
              </a:spcAft>
              <a:buClr>
                <a:schemeClr val="dk1"/>
              </a:buClr>
              <a:buSzPts val="1200"/>
              <a:buFont typeface="Calibri"/>
              <a:buAutoNum type="arabicPeriod"/>
            </a:pPr>
            <a:r>
              <a:rPr lang="en-US"/>
              <a:t>Does invasion occur in holes?</a:t>
            </a:r>
            <a:endParaRPr/>
          </a:p>
          <a:p>
            <a:pPr marL="228600" lvl="0" indent="-228600" algn="l" rtl="0">
              <a:spcBef>
                <a:spcPts val="0"/>
              </a:spcBef>
              <a:spcAft>
                <a:spcPts val="0"/>
              </a:spcAft>
              <a:buClr>
                <a:schemeClr val="dk1"/>
              </a:buClr>
              <a:buSzPts val="1200"/>
              <a:buFont typeface="Calibri"/>
              <a:buAutoNum type="arabicPeriod"/>
            </a:pPr>
            <a:r>
              <a:rPr lang="en-US"/>
              <a:t>Do Species’ Niches Evolve Holes? </a:t>
            </a:r>
            <a:endParaRPr/>
          </a:p>
          <a:p>
            <a:pPr marL="228600" lvl="0" indent="-228600" algn="l" rtl="0">
              <a:spcBef>
                <a:spcPts val="0"/>
              </a:spcBef>
              <a:spcAft>
                <a:spcPts val="0"/>
              </a:spcAft>
              <a:buClr>
                <a:schemeClr val="dk1"/>
              </a:buClr>
              <a:buSzPts val="1200"/>
              <a:buFont typeface="Calibri"/>
              <a:buAutoNum type="arabicPeriod"/>
            </a:pPr>
            <a:r>
              <a:rPr lang="en-US"/>
              <a:t>Climate change, when describing environmental space of species, holes indicate species do not inhabit these places, e.g., a hypothesis is that species with potential climate niches falling completely within a hole might not be able to migrate to nearby regions with more favorable climate and so become locally extinct (Burrows et al. 2014).</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200"/>
              <a:buFont typeface="Calibri"/>
              <a:buNone/>
            </a:pPr>
            <a:endParaRPr/>
          </a:p>
        </p:txBody>
      </p:sp>
      <p:sp>
        <p:nvSpPr>
          <p:cNvPr id="1071" name="Google Shape;1071;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to estimate HV following Blonder approcah</a:t>
            </a:r>
            <a:endParaRPr/>
          </a:p>
          <a:p>
            <a:pPr marL="0" lvl="0" indent="0" algn="l" rtl="0">
              <a:spcBef>
                <a:spcPts val="0"/>
              </a:spcBef>
              <a:spcAft>
                <a:spcPts val="0"/>
              </a:spcAft>
              <a:buNone/>
            </a:pPr>
            <a:r>
              <a:rPr lang="en-US"/>
              <a:t>1. Collect/gather you traits.</a:t>
            </a:r>
            <a:endParaRPr/>
          </a:p>
          <a:p>
            <a:pPr marL="0" lvl="0" indent="0" algn="l" rtl="0">
              <a:spcBef>
                <a:spcPts val="0"/>
              </a:spcBef>
              <a:spcAft>
                <a:spcPts val="0"/>
              </a:spcAft>
              <a:buNone/>
            </a:pPr>
            <a:r>
              <a:rPr lang="en-US"/>
              <a:t>2. Use tranformation if you trait-data has different order of magnitude. For intance seed mass: there are plants with microscopic seeds (micrograms), to plants with seeds heavier than 20 kg.</a:t>
            </a:r>
            <a:endParaRPr/>
          </a:p>
          <a:p>
            <a:pPr marL="0" lvl="0" indent="0" algn="l" rtl="0">
              <a:spcBef>
                <a:spcPts val="0"/>
              </a:spcBef>
              <a:spcAft>
                <a:spcPts val="0"/>
              </a:spcAft>
              <a:buNone/>
            </a:pPr>
            <a:r>
              <a:rPr lang="en-US"/>
              <a:t>3. Deal with missing values. Ideally you impute/predict missing values because delete species with missing data for the calculation of diversity indices may introduce bias (Taugourdeau et al 2014).</a:t>
            </a:r>
            <a:endParaRPr/>
          </a:p>
        </p:txBody>
      </p:sp>
      <p:sp>
        <p:nvSpPr>
          <p:cNvPr id="1083" name="Google Shape;1083;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You should use the lowest dimensionality possible for the Blonder approach.</a:t>
            </a:r>
            <a:endParaRPr/>
          </a:p>
        </p:txBody>
      </p:sp>
      <p:sp>
        <p:nvSpPr>
          <p:cNvPr id="1094" name="Google Shape;1094;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7" name="Google Shape;1107;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FD A distance-based framework to compute multidimensional functional diversity </a:t>
            </a:r>
            <a:endParaRPr/>
          </a:p>
          <a:p>
            <a:pPr marL="228600" lvl="0" indent="-228600" algn="l" rtl="0">
              <a:spcBef>
                <a:spcPts val="0"/>
              </a:spcBef>
              <a:spcAft>
                <a:spcPts val="0"/>
              </a:spcAft>
              <a:buClr>
                <a:schemeClr val="dk1"/>
              </a:buClr>
              <a:buSzPts val="1200"/>
              <a:buFont typeface="Calibri"/>
              <a:buAutoNum type="arabicPeriod"/>
            </a:pPr>
            <a:r>
              <a:rPr lang="en-US"/>
              <a:t>Once the species-species distance matrix is obtained, if variables are continuous then axes can be represented in Euclidean space. </a:t>
            </a:r>
            <a:endParaRPr/>
          </a:p>
          <a:p>
            <a:pPr marL="228600" lvl="0" indent="-228600" algn="l" rtl="0">
              <a:spcBef>
                <a:spcPts val="0"/>
              </a:spcBef>
              <a:spcAft>
                <a:spcPts val="0"/>
              </a:spcAft>
              <a:buClr>
                <a:schemeClr val="dk1"/>
              </a:buClr>
              <a:buSzPts val="1200"/>
              <a:buFont typeface="Calibri"/>
              <a:buAutoNum type="arabicPeriod"/>
            </a:pPr>
            <a:r>
              <a:rPr lang="en-US"/>
              <a:t>Principal coordinates analysis (PCoA) is performed on the corrected species-species distance matrix. The </a:t>
            </a:r>
            <a:r>
              <a:rPr lang="en-US" b="1"/>
              <a:t>resulting PCoA axes are used as the new ‘traits’ </a:t>
            </a:r>
            <a:r>
              <a:rPr lang="en-US"/>
              <a:t>to compute the three indices of Villéger et al. (2008): FRic, FEve, and FDiv. For FEve, there is no limit on the number of traits that can be used, so all PCoA axes are used.</a:t>
            </a:r>
            <a:endParaRPr/>
          </a:p>
          <a:p>
            <a:pPr marL="228600" lvl="0" indent="-15240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While </a:t>
            </a:r>
            <a:r>
              <a:rPr lang="en-US" sz="1200" b="1" i="0">
                <a:solidFill>
                  <a:schemeClr val="dk1"/>
                </a:solidFill>
                <a:latin typeface="Calibri"/>
                <a:ea typeface="Calibri"/>
                <a:cs typeface="Calibri"/>
                <a:sym typeface="Calibri"/>
              </a:rPr>
              <a:t>PCA</a:t>
            </a:r>
            <a:r>
              <a:rPr lang="en-US" sz="1200" b="0" i="0">
                <a:solidFill>
                  <a:schemeClr val="dk1"/>
                </a:solidFill>
                <a:latin typeface="Calibri"/>
                <a:ea typeface="Calibri"/>
                <a:cs typeface="Calibri"/>
                <a:sym typeface="Calibri"/>
              </a:rPr>
              <a:t> is based on Euclidean distances, </a:t>
            </a:r>
            <a:r>
              <a:rPr lang="en-US" sz="1200" b="1" i="0">
                <a:solidFill>
                  <a:schemeClr val="dk1"/>
                </a:solidFill>
                <a:latin typeface="Calibri"/>
                <a:ea typeface="Calibri"/>
                <a:cs typeface="Calibri"/>
                <a:sym typeface="Calibri"/>
              </a:rPr>
              <a:t>PCoA</a:t>
            </a:r>
            <a:r>
              <a:rPr lang="en-US" sz="1200" b="0" i="0">
                <a:solidFill>
                  <a:schemeClr val="dk1"/>
                </a:solidFill>
                <a:latin typeface="Calibri"/>
                <a:ea typeface="Calibri"/>
                <a:cs typeface="Calibri"/>
                <a:sym typeface="Calibri"/>
              </a:rPr>
              <a:t> can handle (dis)similarity matrices calculated from quantitative, semi-quantitative, qualitative, and mixed variables.</a:t>
            </a:r>
            <a:endParaRPr/>
          </a:p>
        </p:txBody>
      </p:sp>
      <p:sp>
        <p:nvSpPr>
          <p:cNvPr id="1108" name="Google Shape;1108;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Seminal studies </a:t>
            </a:r>
            <a:endParaRPr/>
          </a:p>
          <a:p>
            <a:pPr marL="0" lvl="0" indent="0" algn="l" rtl="0">
              <a:spcBef>
                <a:spcPts val="0"/>
              </a:spcBef>
              <a:spcAft>
                <a:spcPts val="0"/>
              </a:spcAft>
              <a:buNone/>
            </a:pPr>
            <a:r>
              <a:rPr lang="en-US"/>
              <a:t>What you find in the literature. DECADES of high DEVELOPMENT OF FD STUDIES</a:t>
            </a:r>
            <a:endParaRPr/>
          </a:p>
          <a:p>
            <a:pPr marL="0" lvl="0" indent="0" algn="l" rtl="0">
              <a:spcBef>
                <a:spcPts val="0"/>
              </a:spcBef>
              <a:spcAft>
                <a:spcPts val="0"/>
              </a:spcAft>
              <a:buNone/>
            </a:pPr>
            <a:r>
              <a:rPr lang="en-US"/>
              <a:t>Methodological papers</a:t>
            </a:r>
            <a:endParaRPr/>
          </a:p>
          <a:p>
            <a:pPr marL="0" lvl="0" indent="0" algn="l" rtl="0">
              <a:spcBef>
                <a:spcPts val="0"/>
              </a:spcBef>
              <a:spcAft>
                <a:spcPts val="0"/>
              </a:spcAft>
              <a:buNone/>
            </a:pPr>
            <a:endParaRPr/>
          </a:p>
        </p:txBody>
      </p:sp>
      <p:sp>
        <p:nvSpPr>
          <p:cNvPr id="240" name="Google Shape;24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Functional ecology is a relatively newly defined discipline, but ecologists have been investigating organisms functional characteristics for centuries.</a:t>
            </a:r>
          </a:p>
          <a:p>
            <a:pPr marL="0" marR="0" lvl="0" indent="0" algn="l" rtl="0">
              <a:lnSpc>
                <a:spcPct val="100000"/>
              </a:lnSpc>
              <a:spcBef>
                <a:spcPts val="0"/>
              </a:spcBef>
              <a:spcAft>
                <a:spcPts val="0"/>
              </a:spcAft>
              <a:buClr>
                <a:schemeClr val="dk1"/>
              </a:buClr>
              <a:buSzPts val="1200"/>
              <a:buFont typeface="Calibri"/>
              <a:buNone/>
            </a:pPr>
            <a:endParaRPr lang="en-US" sz="1200" dirty="0">
              <a:solidFill>
                <a:schemeClr val="dk1"/>
              </a:solidFill>
              <a:latin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cs typeface="Calibri"/>
                <a:sym typeface="Calibri"/>
              </a:rPr>
              <a:t>Example of plants along a steep elevation gradient. Tenerife Canary Islands. </a:t>
            </a:r>
          </a:p>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cs typeface="Calibri"/>
                <a:sym typeface="Calibri"/>
              </a:rPr>
              <a:t>Different ecosystems along the elevational gradient have different env. conditions. Plants are different in each elevational belt and have different ecological strategies as a respond to the env. </a:t>
            </a:r>
          </a:p>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cs typeface="Calibri"/>
                <a:sym typeface="Calibri"/>
              </a:rPr>
              <a:t>E.g., coastal ecosystem (warm, salty), forest (warm and humid) and summit (cold and dry). </a:t>
            </a:r>
            <a:endParaRPr dirty="0"/>
          </a:p>
          <a:p>
            <a:pPr marL="0" lvl="0" indent="0" algn="l" rtl="0">
              <a:spcBef>
                <a:spcPts val="0"/>
              </a:spcBef>
              <a:spcAft>
                <a:spcPts val="0"/>
              </a:spcAft>
              <a:buNone/>
            </a:pPr>
            <a:endParaRPr dirty="0"/>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Calibri"/>
                <a:ea typeface="Calibri"/>
                <a:cs typeface="Calibri"/>
                <a:sym typeface="Calibri"/>
              </a:rPr>
              <a:t>The theory of evolution by Darwin is based on his observations of birds and plant traits in the Galapagos.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Animals from the “same species” look different because they have adapted to different environments (‘Environmental filter´).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Evolution in isolation and the environment (resources) shaped bird’s functions.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Different beak shapes allowed birds to exploit specific food resources on each islands. Beak characteristics better suited for acquiring food in their environments had higher survival rates and reproductive success. </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Leading to an accumulation of traits in each finch population.</a:t>
            </a:r>
            <a:endParaRPr dirty="0"/>
          </a:p>
        </p:txBody>
      </p:sp>
      <p:sp>
        <p:nvSpPr>
          <p:cNvPr id="160" name="Google Shape;16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7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77"/>
          <p:cNvSpPr>
            <a:spLocks noGrp="1"/>
          </p:cNvSpPr>
          <p:nvPr>
            <p:ph type="pic" idx="2"/>
          </p:nvPr>
        </p:nvSpPr>
        <p:spPr>
          <a:xfrm>
            <a:off x="5183188" y="987425"/>
            <a:ext cx="6172200" cy="4873625"/>
          </a:xfrm>
          <a:prstGeom prst="rect">
            <a:avLst/>
          </a:prstGeom>
          <a:noFill/>
          <a:ln>
            <a:noFill/>
          </a:ln>
        </p:spPr>
      </p:sp>
      <p:sp>
        <p:nvSpPr>
          <p:cNvPr id="72" name="Google Shape;72;p7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7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7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7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7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7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7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 - Heading only">
  <p:cSld name="6_ - Heading only">
    <p:spTree>
      <p:nvGrpSpPr>
        <p:cNvPr id="1" name="Shape 49"/>
        <p:cNvGrpSpPr/>
        <p:nvPr/>
      </p:nvGrpSpPr>
      <p:grpSpPr>
        <a:xfrm>
          <a:off x="0" y="0"/>
          <a:ext cx="0" cy="0"/>
          <a:chOff x="0" y="0"/>
          <a:chExt cx="0" cy="0"/>
        </a:xfrm>
      </p:grpSpPr>
      <p:pic>
        <p:nvPicPr>
          <p:cNvPr id="50" name="Google Shape;50;p74"/>
          <p:cNvPicPr preferRelativeResize="0"/>
          <p:nvPr/>
        </p:nvPicPr>
        <p:blipFill rotWithShape="1">
          <a:blip r:embed="rId2">
            <a:alphaModFix/>
          </a:blip>
          <a:srcRect/>
          <a:stretch/>
        </p:blipFill>
        <p:spPr>
          <a:xfrm>
            <a:off x="720001" y="6244950"/>
            <a:ext cx="1074556" cy="361233"/>
          </a:xfrm>
          <a:prstGeom prst="rect">
            <a:avLst/>
          </a:prstGeom>
          <a:noFill/>
          <a:ln>
            <a:noFill/>
          </a:ln>
        </p:spPr>
      </p:pic>
      <p:sp>
        <p:nvSpPr>
          <p:cNvPr id="51" name="Google Shape;51;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74"/>
          <p:cNvSpPr txBox="1">
            <a:spLocks noGrp="1"/>
          </p:cNvSpPr>
          <p:nvPr>
            <p:ph type="body" idx="1"/>
          </p:nvPr>
        </p:nvSpPr>
        <p:spPr>
          <a:xfrm>
            <a:off x="719667" y="501649"/>
            <a:ext cx="10960023" cy="76800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40">
          <p15:clr>
            <a:srgbClr val="FBAE40"/>
          </p15:clr>
        </p15:guide>
        <p15:guide id="2" orient="horz" pos="237">
          <p15:clr>
            <a:srgbClr val="FBAE40"/>
          </p15:clr>
        </p15:guide>
        <p15:guide id="3" orient="horz" pos="3003">
          <p15:clr>
            <a:srgbClr val="FBAE40"/>
          </p15:clr>
        </p15:guide>
        <p15:guide id="4" orient="horz" pos="1620">
          <p15:clr>
            <a:srgbClr val="FBAE40"/>
          </p15:clr>
        </p15:guide>
        <p15:guide id="5" pos="551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7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7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7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7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7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7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7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paola.barajas@idiv.de"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jamboard.google.com/d/1-v7GAf6vIxIlonpnM998p893bEuvCiHkM7hW_ZN_My0/viewer"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hyperlink" Target="https://jamboard.google.com/d/1-v7GAf6vIxIlonpnM998p893bEuvCiHkM7hW_ZN_My0/viewer"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chase-lab/biodiv-patterns-course-2024/tree/main/week%203/2%20-%20Tuesday"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hyperlink" Target="https://doi.org/10.5061/dryad.1kk02q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6" name="Group 5">
            <a:extLst>
              <a:ext uri="{FF2B5EF4-FFF2-40B4-BE49-F238E27FC236}">
                <a16:creationId xmlns:a16="http://schemas.microsoft.com/office/drawing/2014/main" id="{911FD888-EC43-4718-B9EF-F05A8574DB2A}"/>
              </a:ext>
            </a:extLst>
          </p:cNvPr>
          <p:cNvGrpSpPr/>
          <p:nvPr/>
        </p:nvGrpSpPr>
        <p:grpSpPr>
          <a:xfrm>
            <a:off x="0" y="511084"/>
            <a:ext cx="12192000" cy="5835832"/>
            <a:chOff x="193788" y="914036"/>
            <a:chExt cx="11651806" cy="5233126"/>
          </a:xfrm>
        </p:grpSpPr>
        <p:pic>
          <p:nvPicPr>
            <p:cNvPr id="4" name="Picture 3">
              <a:extLst>
                <a:ext uri="{FF2B5EF4-FFF2-40B4-BE49-F238E27FC236}">
                  <a16:creationId xmlns:a16="http://schemas.microsoft.com/office/drawing/2014/main" id="{F6A2E64B-86F3-4E8D-9C5A-C791C673879F}"/>
                </a:ext>
              </a:extLst>
            </p:cNvPr>
            <p:cNvPicPr>
              <a:picLocks noChangeAspect="1"/>
            </p:cNvPicPr>
            <p:nvPr/>
          </p:nvPicPr>
          <p:blipFill rotWithShape="1">
            <a:blip r:embed="rId3"/>
            <a:srcRect t="16078" r="1008"/>
            <a:stretch/>
          </p:blipFill>
          <p:spPr>
            <a:xfrm>
              <a:off x="193788" y="914036"/>
              <a:ext cx="6969011" cy="5233126"/>
            </a:xfrm>
            <a:prstGeom prst="rect">
              <a:avLst/>
            </a:prstGeom>
          </p:spPr>
        </p:pic>
        <p:pic>
          <p:nvPicPr>
            <p:cNvPr id="5" name="Picture 4">
              <a:extLst>
                <a:ext uri="{FF2B5EF4-FFF2-40B4-BE49-F238E27FC236}">
                  <a16:creationId xmlns:a16="http://schemas.microsoft.com/office/drawing/2014/main" id="{93B67588-ACF0-4ED0-8D4B-8587C361A52E}"/>
                </a:ext>
              </a:extLst>
            </p:cNvPr>
            <p:cNvPicPr>
              <a:picLocks noChangeAspect="1"/>
            </p:cNvPicPr>
            <p:nvPr/>
          </p:nvPicPr>
          <p:blipFill rotWithShape="1">
            <a:blip r:embed="rId4"/>
            <a:srcRect l="1123" r="8430"/>
            <a:stretch/>
          </p:blipFill>
          <p:spPr>
            <a:xfrm>
              <a:off x="5461000" y="914036"/>
              <a:ext cx="6384594" cy="5233125"/>
            </a:xfrm>
            <a:prstGeom prst="rect">
              <a:avLst/>
            </a:prstGeom>
          </p:spPr>
        </p:pic>
      </p:grpSp>
      <p:sp>
        <p:nvSpPr>
          <p:cNvPr id="94" name="Google Shape;94;p1"/>
          <p:cNvSpPr txBox="1">
            <a:spLocks noGrp="1"/>
          </p:cNvSpPr>
          <p:nvPr>
            <p:ph type="ctrTitle"/>
          </p:nvPr>
        </p:nvSpPr>
        <p:spPr>
          <a:xfrm>
            <a:off x="1352550" y="1816100"/>
            <a:ext cx="9772650" cy="2922587"/>
          </a:xfrm>
          <a:prstGeom prst="roundRect">
            <a:avLst>
              <a:gd name="adj" fmla="val 12303"/>
            </a:avLst>
          </a:prstGeom>
          <a:solidFill>
            <a:schemeClr val="bg1">
              <a:alpha val="80000"/>
            </a:schemeClr>
          </a:solidFill>
          <a:ln>
            <a:noFill/>
          </a:ln>
        </p:spPr>
        <p:txBody>
          <a:bodyPr spcFirstLastPara="1" wrap="square" lIns="91425" tIns="45700" rIns="91425" bIns="45700" anchor="b" anchorCtr="0">
            <a:noAutofit/>
          </a:bodyPr>
          <a:lstStyle/>
          <a:p>
            <a:pPr marL="0" lvl="0" indent="0" rtl="0">
              <a:lnSpc>
                <a:spcPct val="100000"/>
              </a:lnSpc>
              <a:spcBef>
                <a:spcPts val="0"/>
              </a:spcBef>
              <a:spcAft>
                <a:spcPts val="0"/>
              </a:spcAft>
              <a:buClr>
                <a:schemeClr val="dk1"/>
              </a:buClr>
              <a:buSzPts val="6000"/>
              <a:buFont typeface="Calibri"/>
              <a:buNone/>
            </a:pPr>
            <a:r>
              <a:rPr lang="en-US" dirty="0"/>
              <a:t>Functional ecology and functional diversity</a:t>
            </a:r>
            <a:br>
              <a:rPr lang="en-US" dirty="0"/>
            </a:br>
            <a:r>
              <a:rPr lang="en-US" sz="3000" dirty="0"/>
              <a:t>Paola Barajas Barbosa</a:t>
            </a:r>
            <a:br>
              <a:rPr lang="en-US" sz="1800" dirty="0"/>
            </a:br>
            <a:r>
              <a:rPr lang="en-US" sz="1800" b="1" u="sng" dirty="0">
                <a:solidFill>
                  <a:schemeClr val="hlink"/>
                </a:solidFill>
                <a:hlinkClick r:id="rId5"/>
              </a:rPr>
              <a:t>paola.barajas@idiv.de</a:t>
            </a:r>
            <a:endParaRPr sz="1800" b="1" dirty="0"/>
          </a:p>
        </p:txBody>
      </p:sp>
      <p:sp>
        <p:nvSpPr>
          <p:cNvPr id="8" name="Rectangle 7">
            <a:extLst>
              <a:ext uri="{FF2B5EF4-FFF2-40B4-BE49-F238E27FC236}">
                <a16:creationId xmlns:a16="http://schemas.microsoft.com/office/drawing/2014/main" id="{411A4655-47F1-4751-9B75-EF2F2F4CC14F}"/>
              </a:ext>
            </a:extLst>
          </p:cNvPr>
          <p:cNvSpPr/>
          <p:nvPr/>
        </p:nvSpPr>
        <p:spPr>
          <a:xfrm>
            <a:off x="7839075" y="6346915"/>
            <a:ext cx="4352925" cy="276999"/>
          </a:xfrm>
          <a:prstGeom prst="rect">
            <a:avLst/>
          </a:prstGeom>
        </p:spPr>
        <p:txBody>
          <a:bodyPr wrap="square">
            <a:spAutoFit/>
          </a:bodyPr>
          <a:lstStyle/>
          <a:p>
            <a:r>
              <a:rPr lang="en-US" sz="1200" dirty="0">
                <a:solidFill>
                  <a:srgbClr val="222222"/>
                </a:solidFill>
                <a:latin typeface="Agency FB" panose="020B0503020202020204" pitchFamily="34" charset="0"/>
              </a:rPr>
              <a:t>Illustrations</a:t>
            </a:r>
            <a:r>
              <a:rPr lang="es-ES" sz="1200" dirty="0">
                <a:solidFill>
                  <a:srgbClr val="222222"/>
                </a:solidFill>
                <a:latin typeface="Agency FB" panose="020B0503020202020204" pitchFamily="34" charset="0"/>
              </a:rPr>
              <a:t> </a:t>
            </a:r>
            <a:r>
              <a:rPr lang="es-ES" sz="1200" dirty="0" err="1">
                <a:solidFill>
                  <a:srgbClr val="222222"/>
                </a:solidFill>
                <a:latin typeface="Agency FB" panose="020B0503020202020204" pitchFamily="34" charset="0"/>
              </a:rPr>
              <a:t>from</a:t>
            </a:r>
            <a:r>
              <a:rPr lang="es-ES" sz="1200" dirty="0">
                <a:solidFill>
                  <a:srgbClr val="222222"/>
                </a:solidFill>
                <a:latin typeface="Agency FB" panose="020B0503020202020204" pitchFamily="34" charset="0"/>
              </a:rPr>
              <a:t> Vásquez Cerón et al (2023). </a:t>
            </a:r>
            <a:r>
              <a:rPr lang="es-ES" sz="1200" dirty="0">
                <a:latin typeface="Agency FB" panose="020B0503020202020204" pitchFamily="34" charset="0"/>
              </a:rPr>
              <a:t>El gran libro de la Orinoquia Colombiana</a:t>
            </a:r>
            <a:endParaRPr lang="en-US" sz="1500" dirty="0">
              <a:latin typeface="Agency FB" panose="020B0503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9" name="Group 8">
            <a:extLst>
              <a:ext uri="{FF2B5EF4-FFF2-40B4-BE49-F238E27FC236}">
                <a16:creationId xmlns:a16="http://schemas.microsoft.com/office/drawing/2014/main" id="{EC3595A6-F8A6-42F5-9DE1-BB351F7FF4CE}"/>
              </a:ext>
            </a:extLst>
          </p:cNvPr>
          <p:cNvGrpSpPr/>
          <p:nvPr/>
        </p:nvGrpSpPr>
        <p:grpSpPr>
          <a:xfrm>
            <a:off x="0" y="1752600"/>
            <a:ext cx="12188361" cy="5105400"/>
            <a:chOff x="0" y="1752600"/>
            <a:chExt cx="12188361" cy="5105400"/>
          </a:xfrm>
        </p:grpSpPr>
        <p:sp>
          <p:nvSpPr>
            <p:cNvPr id="5" name="Rectangle 4">
              <a:extLst>
                <a:ext uri="{FF2B5EF4-FFF2-40B4-BE49-F238E27FC236}">
                  <a16:creationId xmlns:a16="http://schemas.microsoft.com/office/drawing/2014/main" id="{68CEAF7E-75A4-4CC7-A5F6-BF9C094B121A}"/>
                </a:ext>
              </a:extLst>
            </p:cNvPr>
            <p:cNvSpPr/>
            <p:nvPr/>
          </p:nvSpPr>
          <p:spPr>
            <a:xfrm>
              <a:off x="0" y="1752600"/>
              <a:ext cx="12188361" cy="5105400"/>
            </a:xfrm>
            <a:prstGeom prst="rect">
              <a:avLst/>
            </a:prstGeom>
            <a:solidFill>
              <a:srgbClr val="F0EFE8"/>
            </a:solidFill>
            <a:ln>
              <a:solidFill>
                <a:srgbClr val="E5E3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F275B-07FC-4C14-AF1A-B5CE860034DF}"/>
                </a:ext>
              </a:extLst>
            </p:cNvPr>
            <p:cNvPicPr>
              <a:picLocks noChangeAspect="1"/>
            </p:cNvPicPr>
            <p:nvPr/>
          </p:nvPicPr>
          <p:blipFill>
            <a:blip r:embed="rId3"/>
            <a:stretch>
              <a:fillRect/>
            </a:stretch>
          </p:blipFill>
          <p:spPr>
            <a:xfrm>
              <a:off x="473148" y="1880156"/>
              <a:ext cx="11538338" cy="4088455"/>
            </a:xfrm>
            <a:prstGeom prst="rect">
              <a:avLst/>
            </a:prstGeom>
          </p:spPr>
        </p:pic>
        <p:sp>
          <p:nvSpPr>
            <p:cNvPr id="6" name="TextBox 5">
              <a:extLst>
                <a:ext uri="{FF2B5EF4-FFF2-40B4-BE49-F238E27FC236}">
                  <a16:creationId xmlns:a16="http://schemas.microsoft.com/office/drawing/2014/main" id="{762FAAF7-A665-4A31-8E49-7B6EB7AA6243}"/>
                </a:ext>
              </a:extLst>
            </p:cNvPr>
            <p:cNvSpPr txBox="1"/>
            <p:nvPr/>
          </p:nvSpPr>
          <p:spPr>
            <a:xfrm>
              <a:off x="6527800" y="2057400"/>
              <a:ext cx="990977" cy="400110"/>
            </a:xfrm>
            <a:prstGeom prst="rect">
              <a:avLst/>
            </a:prstGeom>
            <a:solidFill>
              <a:srgbClr val="F0EFE8"/>
            </a:solidFill>
          </p:spPr>
          <p:txBody>
            <a:bodyPr wrap="none" rtlCol="0">
              <a:spAutoFit/>
            </a:bodyPr>
            <a:lstStyle/>
            <a:p>
              <a:r>
                <a:rPr lang="en-US" sz="2000" b="1" dirty="0"/>
                <a:t>Beaks</a:t>
              </a:r>
              <a:r>
                <a:rPr lang="en-US" dirty="0"/>
                <a:t> </a:t>
              </a:r>
            </a:p>
          </p:txBody>
        </p:sp>
        <p:sp>
          <p:nvSpPr>
            <p:cNvPr id="13" name="TextBox 12">
              <a:extLst>
                <a:ext uri="{FF2B5EF4-FFF2-40B4-BE49-F238E27FC236}">
                  <a16:creationId xmlns:a16="http://schemas.microsoft.com/office/drawing/2014/main" id="{B8D0709C-49B4-4044-B389-B3B68B505E78}"/>
                </a:ext>
              </a:extLst>
            </p:cNvPr>
            <p:cNvSpPr txBox="1"/>
            <p:nvPr/>
          </p:nvSpPr>
          <p:spPr>
            <a:xfrm>
              <a:off x="556276" y="2057400"/>
              <a:ext cx="832279" cy="400110"/>
            </a:xfrm>
            <a:prstGeom prst="rect">
              <a:avLst/>
            </a:prstGeom>
            <a:solidFill>
              <a:srgbClr val="F0EFE8"/>
            </a:solidFill>
          </p:spPr>
          <p:txBody>
            <a:bodyPr wrap="none" rtlCol="0">
              <a:spAutoFit/>
            </a:bodyPr>
            <a:lstStyle/>
            <a:p>
              <a:r>
                <a:rPr lang="en-US" sz="2000" b="1" dirty="0"/>
                <a:t>Feet </a:t>
              </a:r>
              <a:r>
                <a:rPr lang="en-US" dirty="0"/>
                <a:t> </a:t>
              </a:r>
            </a:p>
          </p:txBody>
        </p:sp>
        <p:sp>
          <p:nvSpPr>
            <p:cNvPr id="7" name="Rectangle 6">
              <a:extLst>
                <a:ext uri="{FF2B5EF4-FFF2-40B4-BE49-F238E27FC236}">
                  <a16:creationId xmlns:a16="http://schemas.microsoft.com/office/drawing/2014/main" id="{05E083C8-23D6-4796-9304-DDA126ABD82F}"/>
                </a:ext>
              </a:extLst>
            </p:cNvPr>
            <p:cNvSpPr/>
            <p:nvPr/>
          </p:nvSpPr>
          <p:spPr>
            <a:xfrm>
              <a:off x="6844971" y="3364124"/>
              <a:ext cx="852055" cy="227203"/>
            </a:xfrm>
            <a:prstGeom prst="rect">
              <a:avLst/>
            </a:prstGeom>
            <a:solidFill>
              <a:srgbClr val="F0E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D0FB212-2026-4F80-951D-A523E4CDF35E}"/>
                </a:ext>
              </a:extLst>
            </p:cNvPr>
            <p:cNvSpPr/>
            <p:nvPr/>
          </p:nvSpPr>
          <p:spPr>
            <a:xfrm>
              <a:off x="8963891" y="3018035"/>
              <a:ext cx="852055" cy="227203"/>
            </a:xfrm>
            <a:prstGeom prst="rect">
              <a:avLst/>
            </a:prstGeom>
            <a:solidFill>
              <a:srgbClr val="F0E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097F00A-D20D-48DE-8501-645F9CB06DC1}"/>
                </a:ext>
              </a:extLst>
            </p:cNvPr>
            <p:cNvSpPr txBox="1"/>
            <p:nvPr/>
          </p:nvSpPr>
          <p:spPr>
            <a:xfrm>
              <a:off x="10406794" y="3154560"/>
              <a:ext cx="665567" cy="323165"/>
            </a:xfrm>
            <a:prstGeom prst="rect">
              <a:avLst/>
            </a:prstGeom>
            <a:solidFill>
              <a:srgbClr val="F0EFE8"/>
            </a:solidFill>
          </p:spPr>
          <p:txBody>
            <a:bodyPr wrap="none" rtlCol="0">
              <a:spAutoFit/>
            </a:bodyPr>
            <a:lstStyle/>
            <a:p>
              <a:r>
                <a:rPr lang="en-US" sz="1500" dirty="0"/>
                <a:t>Fruits</a:t>
              </a:r>
            </a:p>
          </p:txBody>
        </p:sp>
        <p:sp>
          <p:nvSpPr>
            <p:cNvPr id="18" name="TextBox 17">
              <a:extLst>
                <a:ext uri="{FF2B5EF4-FFF2-40B4-BE49-F238E27FC236}">
                  <a16:creationId xmlns:a16="http://schemas.microsoft.com/office/drawing/2014/main" id="{73A93021-15CB-45E3-8B61-424DA9051CBC}"/>
                </a:ext>
              </a:extLst>
            </p:cNvPr>
            <p:cNvSpPr txBox="1"/>
            <p:nvPr/>
          </p:nvSpPr>
          <p:spPr>
            <a:xfrm>
              <a:off x="7234083" y="4571565"/>
              <a:ext cx="569387" cy="323165"/>
            </a:xfrm>
            <a:prstGeom prst="rect">
              <a:avLst/>
            </a:prstGeom>
            <a:solidFill>
              <a:srgbClr val="F0EFE8"/>
            </a:solidFill>
          </p:spPr>
          <p:txBody>
            <a:bodyPr wrap="none" rtlCol="0">
              <a:spAutoFit/>
            </a:bodyPr>
            <a:lstStyle/>
            <a:p>
              <a:r>
                <a:rPr lang="en-US" sz="1500" dirty="0"/>
                <a:t>Fruit</a:t>
              </a:r>
            </a:p>
          </p:txBody>
        </p:sp>
        <p:sp>
          <p:nvSpPr>
            <p:cNvPr id="19" name="TextBox 18">
              <a:extLst>
                <a:ext uri="{FF2B5EF4-FFF2-40B4-BE49-F238E27FC236}">
                  <a16:creationId xmlns:a16="http://schemas.microsoft.com/office/drawing/2014/main" id="{85FD4D05-EB24-4F4D-807F-0118A3FFB699}"/>
                </a:ext>
              </a:extLst>
            </p:cNvPr>
            <p:cNvSpPr txBox="1"/>
            <p:nvPr/>
          </p:nvSpPr>
          <p:spPr>
            <a:xfrm>
              <a:off x="8850772" y="4449959"/>
              <a:ext cx="793807" cy="323165"/>
            </a:xfrm>
            <a:prstGeom prst="rect">
              <a:avLst/>
            </a:prstGeom>
            <a:solidFill>
              <a:srgbClr val="F0EFE8"/>
            </a:solidFill>
          </p:spPr>
          <p:txBody>
            <a:bodyPr wrap="none" rtlCol="0">
              <a:spAutoFit/>
            </a:bodyPr>
            <a:lstStyle/>
            <a:p>
              <a:r>
                <a:rPr lang="en-US" sz="1500" dirty="0"/>
                <a:t>Insects</a:t>
              </a:r>
            </a:p>
          </p:txBody>
        </p:sp>
        <p:sp>
          <p:nvSpPr>
            <p:cNvPr id="20" name="TextBox 19">
              <a:extLst>
                <a:ext uri="{FF2B5EF4-FFF2-40B4-BE49-F238E27FC236}">
                  <a16:creationId xmlns:a16="http://schemas.microsoft.com/office/drawing/2014/main" id="{0DE72F6C-9715-4D24-BFE2-FB2C79B98081}"/>
                </a:ext>
              </a:extLst>
            </p:cNvPr>
            <p:cNvSpPr txBox="1"/>
            <p:nvPr/>
          </p:nvSpPr>
          <p:spPr>
            <a:xfrm>
              <a:off x="11040672" y="4305300"/>
              <a:ext cx="1034372" cy="553998"/>
            </a:xfrm>
            <a:prstGeom prst="rect">
              <a:avLst/>
            </a:prstGeom>
            <a:solidFill>
              <a:srgbClr val="F0EFE8"/>
            </a:solidFill>
          </p:spPr>
          <p:txBody>
            <a:bodyPr wrap="square" rtlCol="0">
              <a:spAutoFit/>
            </a:bodyPr>
            <a:lstStyle/>
            <a:p>
              <a:r>
                <a:rPr lang="en-US" sz="1500" dirty="0"/>
                <a:t>Wood insects</a:t>
              </a:r>
            </a:p>
          </p:txBody>
        </p:sp>
        <p:sp>
          <p:nvSpPr>
            <p:cNvPr id="21" name="TextBox 20">
              <a:extLst>
                <a:ext uri="{FF2B5EF4-FFF2-40B4-BE49-F238E27FC236}">
                  <a16:creationId xmlns:a16="http://schemas.microsoft.com/office/drawing/2014/main" id="{34F297F7-A89F-412B-9F05-67BF3358ACEC}"/>
                </a:ext>
              </a:extLst>
            </p:cNvPr>
            <p:cNvSpPr txBox="1"/>
            <p:nvPr/>
          </p:nvSpPr>
          <p:spPr>
            <a:xfrm>
              <a:off x="7518777" y="5380847"/>
              <a:ext cx="752129" cy="323165"/>
            </a:xfrm>
            <a:prstGeom prst="rect">
              <a:avLst/>
            </a:prstGeom>
            <a:solidFill>
              <a:srgbClr val="F0EFE8"/>
            </a:solidFill>
          </p:spPr>
          <p:txBody>
            <a:bodyPr wrap="none" rtlCol="0">
              <a:spAutoFit/>
            </a:bodyPr>
            <a:lstStyle/>
            <a:p>
              <a:r>
                <a:rPr lang="en-US" sz="1500" dirty="0"/>
                <a:t>Nectar</a:t>
              </a:r>
            </a:p>
          </p:txBody>
        </p:sp>
        <p:sp>
          <p:nvSpPr>
            <p:cNvPr id="22" name="TextBox 21">
              <a:extLst>
                <a:ext uri="{FF2B5EF4-FFF2-40B4-BE49-F238E27FC236}">
                  <a16:creationId xmlns:a16="http://schemas.microsoft.com/office/drawing/2014/main" id="{B29EEAB5-79E1-4029-AE47-DF6B9CB57031}"/>
                </a:ext>
              </a:extLst>
            </p:cNvPr>
            <p:cNvSpPr txBox="1"/>
            <p:nvPr/>
          </p:nvSpPr>
          <p:spPr>
            <a:xfrm>
              <a:off x="8560575" y="5704012"/>
              <a:ext cx="806631" cy="323165"/>
            </a:xfrm>
            <a:prstGeom prst="rect">
              <a:avLst/>
            </a:prstGeom>
            <a:solidFill>
              <a:srgbClr val="F0EFE8"/>
            </a:solidFill>
          </p:spPr>
          <p:txBody>
            <a:bodyPr wrap="none" rtlCol="0">
              <a:spAutoFit/>
            </a:bodyPr>
            <a:lstStyle/>
            <a:p>
              <a:r>
                <a:rPr lang="en-US" sz="1500" dirty="0"/>
                <a:t>Fishing</a:t>
              </a:r>
            </a:p>
          </p:txBody>
        </p:sp>
        <p:sp>
          <p:nvSpPr>
            <p:cNvPr id="23" name="TextBox 22">
              <a:extLst>
                <a:ext uri="{FF2B5EF4-FFF2-40B4-BE49-F238E27FC236}">
                  <a16:creationId xmlns:a16="http://schemas.microsoft.com/office/drawing/2014/main" id="{C74E86B2-55B3-40D6-9D90-FEBC63007F38}"/>
                </a:ext>
              </a:extLst>
            </p:cNvPr>
            <p:cNvSpPr txBox="1"/>
            <p:nvPr/>
          </p:nvSpPr>
          <p:spPr>
            <a:xfrm>
              <a:off x="11343754" y="5675437"/>
              <a:ext cx="731290" cy="323165"/>
            </a:xfrm>
            <a:prstGeom prst="rect">
              <a:avLst/>
            </a:prstGeom>
            <a:solidFill>
              <a:srgbClr val="F0EFE8"/>
            </a:solidFill>
          </p:spPr>
          <p:txBody>
            <a:bodyPr wrap="none" rtlCol="0">
              <a:spAutoFit/>
            </a:bodyPr>
            <a:lstStyle/>
            <a:p>
              <a:r>
                <a:rPr lang="en-US" sz="1500" dirty="0"/>
                <a:t>Seeds</a:t>
              </a:r>
            </a:p>
          </p:txBody>
        </p:sp>
        <p:sp>
          <p:nvSpPr>
            <p:cNvPr id="24" name="TextBox 23">
              <a:extLst>
                <a:ext uri="{FF2B5EF4-FFF2-40B4-BE49-F238E27FC236}">
                  <a16:creationId xmlns:a16="http://schemas.microsoft.com/office/drawing/2014/main" id="{1EA57DCF-F379-4815-BF09-CAB527F798A1}"/>
                </a:ext>
              </a:extLst>
            </p:cNvPr>
            <p:cNvSpPr txBox="1"/>
            <p:nvPr/>
          </p:nvSpPr>
          <p:spPr>
            <a:xfrm>
              <a:off x="1301721" y="3122842"/>
              <a:ext cx="1074333" cy="323165"/>
            </a:xfrm>
            <a:prstGeom prst="rect">
              <a:avLst/>
            </a:prstGeom>
            <a:solidFill>
              <a:srgbClr val="F0EFE8"/>
            </a:solidFill>
          </p:spPr>
          <p:txBody>
            <a:bodyPr wrap="none" rtlCol="0">
              <a:spAutoFit/>
            </a:bodyPr>
            <a:lstStyle/>
            <a:p>
              <a:r>
                <a:rPr lang="en-US" sz="1500" dirty="0"/>
                <a:t>Swimming</a:t>
              </a:r>
            </a:p>
          </p:txBody>
        </p:sp>
        <p:sp>
          <p:nvSpPr>
            <p:cNvPr id="27" name="TextBox 26">
              <a:extLst>
                <a:ext uri="{FF2B5EF4-FFF2-40B4-BE49-F238E27FC236}">
                  <a16:creationId xmlns:a16="http://schemas.microsoft.com/office/drawing/2014/main" id="{66633FEF-DFED-4A82-87E2-DAA5CC5BA8CC}"/>
                </a:ext>
              </a:extLst>
            </p:cNvPr>
            <p:cNvSpPr txBox="1"/>
            <p:nvPr/>
          </p:nvSpPr>
          <p:spPr>
            <a:xfrm>
              <a:off x="2805906" y="2510723"/>
              <a:ext cx="1245854" cy="323165"/>
            </a:xfrm>
            <a:prstGeom prst="rect">
              <a:avLst/>
            </a:prstGeom>
            <a:solidFill>
              <a:srgbClr val="F0EFE8"/>
            </a:solidFill>
          </p:spPr>
          <p:txBody>
            <a:bodyPr wrap="none" rtlCol="0">
              <a:spAutoFit/>
            </a:bodyPr>
            <a:lstStyle/>
            <a:p>
              <a:r>
                <a:rPr lang="en-US" sz="1500" dirty="0"/>
                <a:t>Seizing prey</a:t>
              </a:r>
            </a:p>
          </p:txBody>
        </p:sp>
        <p:sp>
          <p:nvSpPr>
            <p:cNvPr id="28" name="TextBox 27">
              <a:extLst>
                <a:ext uri="{FF2B5EF4-FFF2-40B4-BE49-F238E27FC236}">
                  <a16:creationId xmlns:a16="http://schemas.microsoft.com/office/drawing/2014/main" id="{8D34E82B-C780-4B2D-BFEA-14D1E08AF4CF}"/>
                </a:ext>
              </a:extLst>
            </p:cNvPr>
            <p:cNvSpPr txBox="1"/>
            <p:nvPr/>
          </p:nvSpPr>
          <p:spPr>
            <a:xfrm>
              <a:off x="3997500" y="3287212"/>
              <a:ext cx="665567" cy="323165"/>
            </a:xfrm>
            <a:prstGeom prst="rect">
              <a:avLst/>
            </a:prstGeom>
            <a:solidFill>
              <a:srgbClr val="F0EFE8"/>
            </a:solidFill>
          </p:spPr>
          <p:txBody>
            <a:bodyPr wrap="none" rtlCol="0">
              <a:spAutoFit/>
            </a:bodyPr>
            <a:lstStyle/>
            <a:p>
              <a:r>
                <a:rPr lang="en-US" sz="1500" dirty="0"/>
                <a:t>Fruits</a:t>
              </a:r>
            </a:p>
          </p:txBody>
        </p:sp>
        <p:sp>
          <p:nvSpPr>
            <p:cNvPr id="29" name="TextBox 28">
              <a:extLst>
                <a:ext uri="{FF2B5EF4-FFF2-40B4-BE49-F238E27FC236}">
                  <a16:creationId xmlns:a16="http://schemas.microsoft.com/office/drawing/2014/main" id="{3018294A-9D3B-4F9F-8D68-D4E048FD0343}"/>
                </a:ext>
              </a:extLst>
            </p:cNvPr>
            <p:cNvSpPr txBox="1"/>
            <p:nvPr/>
          </p:nvSpPr>
          <p:spPr>
            <a:xfrm>
              <a:off x="1265316" y="4540638"/>
              <a:ext cx="946093" cy="323165"/>
            </a:xfrm>
            <a:prstGeom prst="rect">
              <a:avLst/>
            </a:prstGeom>
            <a:solidFill>
              <a:srgbClr val="F0EFE8"/>
            </a:solidFill>
          </p:spPr>
          <p:txBody>
            <a:bodyPr wrap="none" rtlCol="0">
              <a:spAutoFit/>
            </a:bodyPr>
            <a:lstStyle/>
            <a:p>
              <a:r>
                <a:rPr lang="en-US" sz="1500" dirty="0"/>
                <a:t>Perching</a:t>
              </a:r>
            </a:p>
          </p:txBody>
        </p:sp>
        <p:sp>
          <p:nvSpPr>
            <p:cNvPr id="30" name="TextBox 29">
              <a:extLst>
                <a:ext uri="{FF2B5EF4-FFF2-40B4-BE49-F238E27FC236}">
                  <a16:creationId xmlns:a16="http://schemas.microsoft.com/office/drawing/2014/main" id="{9C921F1D-B16F-47DB-A641-2838D5171F6D}"/>
                </a:ext>
              </a:extLst>
            </p:cNvPr>
            <p:cNvSpPr txBox="1"/>
            <p:nvPr/>
          </p:nvSpPr>
          <p:spPr>
            <a:xfrm>
              <a:off x="4594254" y="4886119"/>
              <a:ext cx="870751" cy="323165"/>
            </a:xfrm>
            <a:prstGeom prst="rect">
              <a:avLst/>
            </a:prstGeom>
            <a:solidFill>
              <a:srgbClr val="F0EFE8"/>
            </a:solidFill>
          </p:spPr>
          <p:txBody>
            <a:bodyPr wrap="none" rtlCol="0">
              <a:spAutoFit/>
            </a:bodyPr>
            <a:lstStyle/>
            <a:p>
              <a:r>
                <a:rPr lang="en-US" sz="1500" dirty="0"/>
                <a:t>Walking</a:t>
              </a:r>
            </a:p>
          </p:txBody>
        </p:sp>
        <p:sp>
          <p:nvSpPr>
            <p:cNvPr id="31" name="Rectangle 30">
              <a:extLst>
                <a:ext uri="{FF2B5EF4-FFF2-40B4-BE49-F238E27FC236}">
                  <a16:creationId xmlns:a16="http://schemas.microsoft.com/office/drawing/2014/main" id="{6B8A6FC4-A111-4078-872F-8A7147E74170}"/>
                </a:ext>
              </a:extLst>
            </p:cNvPr>
            <p:cNvSpPr/>
            <p:nvPr/>
          </p:nvSpPr>
          <p:spPr>
            <a:xfrm>
              <a:off x="8493661" y="5140045"/>
              <a:ext cx="647900" cy="230822"/>
            </a:xfrm>
            <a:prstGeom prst="rect">
              <a:avLst/>
            </a:prstGeom>
            <a:solidFill>
              <a:srgbClr val="F0E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1E5CC3D-B6DC-41AA-A47A-1278866D11A1}"/>
                </a:ext>
              </a:extLst>
            </p:cNvPr>
            <p:cNvSpPr txBox="1"/>
            <p:nvPr/>
          </p:nvSpPr>
          <p:spPr>
            <a:xfrm>
              <a:off x="7926622" y="3060410"/>
              <a:ext cx="1425390" cy="323165"/>
            </a:xfrm>
            <a:prstGeom prst="rect">
              <a:avLst/>
            </a:prstGeom>
            <a:solidFill>
              <a:srgbClr val="F0EFE8"/>
            </a:solidFill>
          </p:spPr>
          <p:txBody>
            <a:bodyPr wrap="none" rtlCol="0">
              <a:spAutoFit/>
            </a:bodyPr>
            <a:lstStyle/>
            <a:p>
              <a:r>
                <a:rPr lang="en-US" sz="1500" dirty="0"/>
                <a:t>Tearing meat  </a:t>
              </a:r>
            </a:p>
          </p:txBody>
        </p:sp>
      </p:grpSp>
      <p:sp>
        <p:nvSpPr>
          <p:cNvPr id="165" name="Google Shape;165;p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5" name="Google Shape;152;p7">
            <a:extLst>
              <a:ext uri="{FF2B5EF4-FFF2-40B4-BE49-F238E27FC236}">
                <a16:creationId xmlns:a16="http://schemas.microsoft.com/office/drawing/2014/main" id="{0B96656A-0249-4307-B862-A9A3A3D85B28}"/>
              </a:ext>
            </a:extLst>
          </p:cNvPr>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500" b="1" dirty="0"/>
              <a:t>Functional Ecology</a:t>
            </a:r>
            <a:endParaRPr sz="3500" b="1" dirty="0"/>
          </a:p>
        </p:txBody>
      </p:sp>
      <p:sp>
        <p:nvSpPr>
          <p:cNvPr id="32" name="Rectangle 31">
            <a:extLst>
              <a:ext uri="{FF2B5EF4-FFF2-40B4-BE49-F238E27FC236}">
                <a16:creationId xmlns:a16="http://schemas.microsoft.com/office/drawing/2014/main" id="{F8714BA7-1570-4AEF-907C-D1D94B473C77}"/>
              </a:ext>
            </a:extLst>
          </p:cNvPr>
          <p:cNvSpPr/>
          <p:nvPr/>
        </p:nvSpPr>
        <p:spPr>
          <a:xfrm>
            <a:off x="80636" y="6504684"/>
            <a:ext cx="4590836" cy="276999"/>
          </a:xfrm>
          <a:prstGeom prst="rect">
            <a:avLst/>
          </a:prstGeom>
        </p:spPr>
        <p:txBody>
          <a:bodyPr wrap="square">
            <a:spAutoFit/>
          </a:bodyPr>
          <a:lstStyle/>
          <a:p>
            <a:r>
              <a:rPr lang="en-US" sz="1200" dirty="0">
                <a:solidFill>
                  <a:srgbClr val="ABA47D"/>
                </a:solidFill>
                <a:latin typeface="Agency FB" panose="020B0503020202020204" pitchFamily="34" charset="0"/>
              </a:rPr>
              <a:t>Illustrations</a:t>
            </a:r>
            <a:r>
              <a:rPr lang="es-ES" sz="1200" dirty="0">
                <a:solidFill>
                  <a:srgbClr val="ABA47D"/>
                </a:solidFill>
                <a:latin typeface="Agency FB" panose="020B0503020202020204" pitchFamily="34" charset="0"/>
              </a:rPr>
              <a:t> </a:t>
            </a:r>
            <a:r>
              <a:rPr lang="es-ES" sz="1200" dirty="0" err="1">
                <a:solidFill>
                  <a:srgbClr val="ABA47D"/>
                </a:solidFill>
                <a:latin typeface="Agency FB" panose="020B0503020202020204" pitchFamily="34" charset="0"/>
              </a:rPr>
              <a:t>from</a:t>
            </a:r>
            <a:r>
              <a:rPr lang="es-ES" sz="1200" dirty="0">
                <a:solidFill>
                  <a:srgbClr val="ABA47D"/>
                </a:solidFill>
                <a:latin typeface="Agency FB" panose="020B0503020202020204" pitchFamily="34" charset="0"/>
              </a:rPr>
              <a:t> Hernández-Jaramillo et al (2019). Bosque seco tropical. Guía de especies</a:t>
            </a:r>
            <a:endParaRPr lang="en-US" sz="1200" dirty="0">
              <a:solidFill>
                <a:srgbClr val="ABA47D"/>
              </a:solidFill>
              <a:latin typeface="Agency FB" panose="020B0503020202020204" pitchFamily="34" charset="0"/>
            </a:endParaRPr>
          </a:p>
        </p:txBody>
      </p:sp>
    </p:spTree>
    <p:extLst>
      <p:ext uri="{BB962C8B-B14F-4D97-AF65-F5344CB8AC3E}">
        <p14:creationId xmlns:p14="http://schemas.microsoft.com/office/powerpoint/2010/main" val="4234706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11"/>
          <p:cNvSpPr txBox="1">
            <a:spLocks noGrp="1"/>
          </p:cNvSpPr>
          <p:nvPr>
            <p:ph type="body" idx="1"/>
          </p:nvPr>
        </p:nvSpPr>
        <p:spPr>
          <a:xfrm>
            <a:off x="839787" y="2057400"/>
            <a:ext cx="10996613" cy="32385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500"/>
            </a:pPr>
            <a:r>
              <a:rPr lang="en-US" sz="2000" dirty="0"/>
              <a:t>“</a:t>
            </a:r>
            <a:r>
              <a:rPr lang="en-US" sz="2000" u="sng" dirty="0"/>
              <a:t>Function</a:t>
            </a:r>
            <a:r>
              <a:rPr lang="en-US" sz="2000" dirty="0"/>
              <a:t>” is the action of performing</a:t>
            </a:r>
            <a:endParaRPr sz="2000" dirty="0"/>
          </a:p>
          <a:p>
            <a:pPr marL="457200" lvl="1" indent="0" algn="l" rtl="0">
              <a:lnSpc>
                <a:spcPct val="150000"/>
              </a:lnSpc>
              <a:spcBef>
                <a:spcPts val="500"/>
              </a:spcBef>
              <a:spcAft>
                <a:spcPts val="0"/>
              </a:spcAft>
              <a:buClr>
                <a:schemeClr val="dk1"/>
              </a:buClr>
              <a:buSzPts val="2100"/>
            </a:pPr>
            <a:r>
              <a:rPr lang="en-US" sz="2000" dirty="0"/>
              <a:t>Relates to the role of organisms in their environment</a:t>
            </a:r>
            <a:endParaRPr sz="2000" dirty="0"/>
          </a:p>
          <a:p>
            <a:pPr marL="457200" lvl="1" indent="0" algn="l" rtl="0">
              <a:lnSpc>
                <a:spcPct val="150000"/>
              </a:lnSpc>
              <a:spcBef>
                <a:spcPts val="500"/>
              </a:spcBef>
              <a:spcAft>
                <a:spcPts val="0"/>
              </a:spcAft>
              <a:buClr>
                <a:schemeClr val="dk1"/>
              </a:buClr>
              <a:buSzPts val="2100"/>
            </a:pPr>
            <a:r>
              <a:rPr lang="en-US" sz="2000" dirty="0"/>
              <a:t>Reflects natural selection (environmental filters or competition) on an organism.</a:t>
            </a:r>
          </a:p>
          <a:p>
            <a:pPr marL="457200" lvl="1" indent="0" algn="l" rtl="0">
              <a:lnSpc>
                <a:spcPct val="150000"/>
              </a:lnSpc>
              <a:spcBef>
                <a:spcPts val="500"/>
              </a:spcBef>
              <a:spcAft>
                <a:spcPts val="0"/>
              </a:spcAft>
              <a:buClr>
                <a:schemeClr val="dk1"/>
              </a:buClr>
              <a:buSzPts val="2100"/>
            </a:pPr>
            <a:endParaRPr sz="2000" dirty="0"/>
          </a:p>
          <a:p>
            <a:pPr marL="0" lvl="0" indent="0" algn="l" rtl="0">
              <a:lnSpc>
                <a:spcPct val="150000"/>
              </a:lnSpc>
              <a:spcBef>
                <a:spcPts val="1000"/>
              </a:spcBef>
              <a:spcAft>
                <a:spcPts val="0"/>
              </a:spcAft>
              <a:buClr>
                <a:schemeClr val="dk1"/>
              </a:buClr>
              <a:buSzPts val="2500"/>
            </a:pPr>
            <a:r>
              <a:rPr lang="en-US" sz="2000" dirty="0"/>
              <a:t>“</a:t>
            </a:r>
            <a:r>
              <a:rPr lang="en-US" sz="2000" u="sng" dirty="0"/>
              <a:t>Function</a:t>
            </a:r>
            <a:r>
              <a:rPr lang="en-US" sz="2000" dirty="0"/>
              <a:t>” (scale) specific activity carried out by part of a whole or by the whole itself, e.g., species and ecosystems.</a:t>
            </a:r>
            <a:endParaRPr sz="2000" dirty="0"/>
          </a:p>
        </p:txBody>
      </p:sp>
      <p:sp>
        <p:nvSpPr>
          <p:cNvPr id="210" name="Google Shape;210;p1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11" name="Google Shape;211;p11"/>
          <p:cNvSpPr/>
          <p:nvPr/>
        </p:nvSpPr>
        <p:spPr>
          <a:xfrm>
            <a:off x="5329631" y="5943573"/>
            <a:ext cx="6367817" cy="3231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dirty="0" err="1">
                <a:solidFill>
                  <a:schemeClr val="dk1"/>
                </a:solidFill>
                <a:latin typeface="Agency FB" panose="020B0503020202020204" pitchFamily="34" charset="0"/>
                <a:ea typeface="Teko"/>
                <a:cs typeface="Teko"/>
                <a:sym typeface="Teko"/>
              </a:rPr>
              <a:t>Calow</a:t>
            </a:r>
            <a:r>
              <a:rPr lang="en-US" sz="1500" dirty="0">
                <a:solidFill>
                  <a:schemeClr val="dk1"/>
                </a:solidFill>
                <a:latin typeface="Agency FB" panose="020B0503020202020204" pitchFamily="34" charset="0"/>
                <a:ea typeface="Teko"/>
                <a:cs typeface="Teko"/>
                <a:sym typeface="Teko"/>
              </a:rPr>
              <a:t>, P. 1987. Towards a Definition of Functional Ecology. Functional Ecology, 1(1), 57; Garnier et al 2016</a:t>
            </a:r>
            <a:endParaRPr sz="1500" dirty="0">
              <a:latin typeface="Agency FB" panose="020B0503020202020204" pitchFamily="34" charset="0"/>
            </a:endParaRPr>
          </a:p>
        </p:txBody>
      </p:sp>
      <p:sp>
        <p:nvSpPr>
          <p:cNvPr id="212" name="Google Shape;212;p11"/>
          <p:cNvSpPr/>
          <p:nvPr/>
        </p:nvSpPr>
        <p:spPr>
          <a:xfrm>
            <a:off x="10876336" y="6105136"/>
            <a:ext cx="1312025" cy="3231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chemeClr val="lt1"/>
                </a:solidFill>
                <a:latin typeface="Teko"/>
                <a:ea typeface="Teko"/>
                <a:cs typeface="Teko"/>
                <a:sym typeface="Teko"/>
              </a:rPr>
              <a:t>Elizabeth Builes</a:t>
            </a:r>
            <a:endParaRPr sz="1200">
              <a:solidFill>
                <a:schemeClr val="lt1"/>
              </a:solidFill>
              <a:latin typeface="Teko"/>
              <a:ea typeface="Teko"/>
              <a:cs typeface="Teko"/>
              <a:sym typeface="Teko"/>
            </a:endParaRPr>
          </a:p>
        </p:txBody>
      </p:sp>
      <p:sp>
        <p:nvSpPr>
          <p:cNvPr id="11" name="Google Shape;152;p7">
            <a:extLst>
              <a:ext uri="{FF2B5EF4-FFF2-40B4-BE49-F238E27FC236}">
                <a16:creationId xmlns:a16="http://schemas.microsoft.com/office/drawing/2014/main" id="{227FBD61-F378-45D3-9C65-37567FB6E544}"/>
              </a:ext>
            </a:extLst>
          </p:cNvPr>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500" b="1" dirty="0"/>
              <a:t>Functional Ecology</a:t>
            </a:r>
            <a:endParaRPr sz="35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12"/>
          <p:cNvSpPr txBox="1">
            <a:spLocks noGrp="1"/>
          </p:cNvSpPr>
          <p:nvPr>
            <p:ph type="body" idx="1"/>
          </p:nvPr>
        </p:nvSpPr>
        <p:spPr>
          <a:xfrm>
            <a:off x="966450" y="2000374"/>
            <a:ext cx="4980851" cy="3811588"/>
          </a:xfrm>
          <a:prstGeom prst="rect">
            <a:avLst/>
          </a:prstGeom>
          <a:noFill/>
          <a:ln>
            <a:noFill/>
          </a:ln>
        </p:spPr>
        <p:txBody>
          <a:bodyPr spcFirstLastPara="1" wrap="square" lIns="91425" tIns="45700" rIns="91425" bIns="45700" anchor="t" anchorCtr="0">
            <a:noAutofit/>
          </a:bodyPr>
          <a:lstStyle/>
          <a:p>
            <a:pPr marL="0" lvl="0" indent="0" algn="just" rtl="0">
              <a:lnSpc>
                <a:spcPct val="160000"/>
              </a:lnSpc>
              <a:spcBef>
                <a:spcPts val="0"/>
              </a:spcBef>
              <a:spcAft>
                <a:spcPts val="0"/>
              </a:spcAft>
              <a:buClr>
                <a:schemeClr val="dk1"/>
              </a:buClr>
              <a:buSzPts val="2500"/>
              <a:buNone/>
            </a:pPr>
            <a:r>
              <a:rPr lang="en-US" sz="2000" b="1" dirty="0"/>
              <a:t>What does functional diversity measure? </a:t>
            </a:r>
            <a:endParaRPr sz="2000" dirty="0"/>
          </a:p>
          <a:p>
            <a:pPr marL="0" lvl="0" indent="0" algn="just" rtl="0">
              <a:lnSpc>
                <a:spcPct val="150000"/>
              </a:lnSpc>
              <a:spcBef>
                <a:spcPts val="1000"/>
              </a:spcBef>
              <a:spcAft>
                <a:spcPts val="0"/>
              </a:spcAft>
              <a:buClr>
                <a:schemeClr val="dk1"/>
              </a:buClr>
              <a:buSzPts val="2500"/>
              <a:buNone/>
            </a:pPr>
            <a:r>
              <a:rPr lang="en-US" sz="2000" dirty="0"/>
              <a:t>Differences among species are quantified using morphological, physiological behavioral characteristics (“traits”) that impact how organisms respond to the environment, affect other trophic levels, and influence ecosystem processes and properties. </a:t>
            </a:r>
            <a:endParaRPr sz="2000" dirty="0"/>
          </a:p>
          <a:p>
            <a:pPr marL="0" lvl="0" indent="0" algn="just" rtl="0">
              <a:lnSpc>
                <a:spcPct val="150000"/>
              </a:lnSpc>
              <a:spcBef>
                <a:spcPts val="1000"/>
              </a:spcBef>
              <a:spcAft>
                <a:spcPts val="0"/>
              </a:spcAft>
              <a:buClr>
                <a:schemeClr val="dk1"/>
              </a:buClr>
              <a:buSzPts val="2500"/>
              <a:buNone/>
            </a:pPr>
            <a:endParaRPr sz="2000" dirty="0"/>
          </a:p>
          <a:p>
            <a:pPr marL="228600" lvl="0" indent="-69850" algn="just" rtl="0">
              <a:lnSpc>
                <a:spcPct val="150000"/>
              </a:lnSpc>
              <a:spcBef>
                <a:spcPts val="1000"/>
              </a:spcBef>
              <a:spcAft>
                <a:spcPts val="0"/>
              </a:spcAft>
              <a:buClr>
                <a:schemeClr val="dk1"/>
              </a:buClr>
              <a:buSzPts val="2500"/>
              <a:buNone/>
            </a:pPr>
            <a:endParaRPr sz="2000" dirty="0"/>
          </a:p>
        </p:txBody>
      </p:sp>
      <p:sp>
        <p:nvSpPr>
          <p:cNvPr id="220" name="Google Shape;220;p1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21" name="Google Shape;221;p12"/>
          <p:cNvSpPr/>
          <p:nvPr/>
        </p:nvSpPr>
        <p:spPr>
          <a:xfrm>
            <a:off x="927556" y="6138802"/>
            <a:ext cx="498085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err="1">
                <a:solidFill>
                  <a:schemeClr val="dk1"/>
                </a:solidFill>
                <a:latin typeface="Agency FB" panose="020B0503020202020204" pitchFamily="34" charset="0"/>
                <a:ea typeface="Teko"/>
                <a:cs typeface="Teko"/>
                <a:sym typeface="Teko"/>
              </a:rPr>
              <a:t>Lavorel</a:t>
            </a:r>
            <a:r>
              <a:rPr lang="en-US" sz="2000" dirty="0">
                <a:solidFill>
                  <a:schemeClr val="dk1"/>
                </a:solidFill>
                <a:latin typeface="Agency FB" panose="020B0503020202020204" pitchFamily="34" charset="0"/>
                <a:ea typeface="Teko"/>
                <a:cs typeface="Teko"/>
                <a:sym typeface="Teko"/>
              </a:rPr>
              <a:t> and Garnier 2002 </a:t>
            </a:r>
            <a:r>
              <a:rPr lang="en-US" sz="2000" dirty="0" err="1">
                <a:solidFill>
                  <a:schemeClr val="dk1"/>
                </a:solidFill>
                <a:latin typeface="Agency FB" panose="020B0503020202020204" pitchFamily="34" charset="0"/>
                <a:ea typeface="Teko"/>
                <a:cs typeface="Teko"/>
                <a:sym typeface="Teko"/>
              </a:rPr>
              <a:t>Func</a:t>
            </a:r>
            <a:r>
              <a:rPr lang="en-US" sz="2000" dirty="0">
                <a:solidFill>
                  <a:schemeClr val="dk1"/>
                </a:solidFill>
                <a:latin typeface="Agency FB" panose="020B0503020202020204" pitchFamily="34" charset="0"/>
                <a:ea typeface="Teko"/>
                <a:cs typeface="Teko"/>
                <a:sym typeface="Teko"/>
              </a:rPr>
              <a:t>. </a:t>
            </a:r>
            <a:r>
              <a:rPr lang="en-US" sz="2000" dirty="0" err="1">
                <a:solidFill>
                  <a:schemeClr val="dk1"/>
                </a:solidFill>
                <a:latin typeface="Agency FB" panose="020B0503020202020204" pitchFamily="34" charset="0"/>
                <a:ea typeface="Teko"/>
                <a:cs typeface="Teko"/>
                <a:sym typeface="Teko"/>
              </a:rPr>
              <a:t>Ecol</a:t>
            </a:r>
            <a:r>
              <a:rPr lang="en-US" sz="2000" dirty="0">
                <a:solidFill>
                  <a:schemeClr val="dk1"/>
                </a:solidFill>
                <a:latin typeface="Agency FB" panose="020B0503020202020204" pitchFamily="34" charset="0"/>
                <a:ea typeface="Teko"/>
                <a:cs typeface="Teko"/>
                <a:sym typeface="Teko"/>
              </a:rPr>
              <a:t>; </a:t>
            </a:r>
            <a:r>
              <a:rPr lang="en-US" sz="2000" dirty="0" err="1">
                <a:solidFill>
                  <a:schemeClr val="dk1"/>
                </a:solidFill>
                <a:latin typeface="Agency FB" panose="020B0503020202020204" pitchFamily="34" charset="0"/>
                <a:ea typeface="Teko"/>
                <a:cs typeface="Teko"/>
                <a:sym typeface="Teko"/>
              </a:rPr>
              <a:t>Violle</a:t>
            </a:r>
            <a:r>
              <a:rPr lang="en-US" sz="2000" dirty="0">
                <a:solidFill>
                  <a:schemeClr val="dk1"/>
                </a:solidFill>
                <a:latin typeface="Agency FB" panose="020B0503020202020204" pitchFamily="34" charset="0"/>
                <a:ea typeface="Teko"/>
                <a:cs typeface="Teko"/>
                <a:sym typeface="Teko"/>
              </a:rPr>
              <a:t> et al 2007 </a:t>
            </a:r>
            <a:r>
              <a:rPr lang="en-US" sz="2000" dirty="0">
                <a:solidFill>
                  <a:srgbClr val="222222"/>
                </a:solidFill>
                <a:latin typeface="Agency FB" panose="020B0503020202020204" pitchFamily="34" charset="0"/>
                <a:ea typeface="Teko"/>
                <a:cs typeface="Teko"/>
                <a:sym typeface="Teko"/>
              </a:rPr>
              <a:t>Oikos</a:t>
            </a:r>
            <a:endParaRPr sz="2000" dirty="0">
              <a:solidFill>
                <a:schemeClr val="dk1"/>
              </a:solidFill>
              <a:latin typeface="Agency FB" panose="020B0503020202020204" pitchFamily="34" charset="0"/>
              <a:ea typeface="Teko"/>
              <a:cs typeface="Teko"/>
              <a:sym typeface="Teko"/>
            </a:endParaRPr>
          </a:p>
        </p:txBody>
      </p:sp>
      <p:sp>
        <p:nvSpPr>
          <p:cNvPr id="222" name="Google Shape;222;p12"/>
          <p:cNvSpPr/>
          <p:nvPr/>
        </p:nvSpPr>
        <p:spPr>
          <a:xfrm>
            <a:off x="10876336" y="6105136"/>
            <a:ext cx="1312025" cy="3231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chemeClr val="lt1"/>
                </a:solidFill>
                <a:latin typeface="Teko"/>
                <a:ea typeface="Teko"/>
                <a:cs typeface="Teko"/>
                <a:sym typeface="Teko"/>
              </a:rPr>
              <a:t>Elizabeth Builes</a:t>
            </a:r>
            <a:endParaRPr sz="1200">
              <a:solidFill>
                <a:schemeClr val="lt1"/>
              </a:solidFill>
              <a:latin typeface="Teko"/>
              <a:ea typeface="Teko"/>
              <a:cs typeface="Teko"/>
              <a:sym typeface="Teko"/>
            </a:endParaRPr>
          </a:p>
        </p:txBody>
      </p:sp>
      <p:sp>
        <p:nvSpPr>
          <p:cNvPr id="10" name="Google Shape;152;p7">
            <a:extLst>
              <a:ext uri="{FF2B5EF4-FFF2-40B4-BE49-F238E27FC236}">
                <a16:creationId xmlns:a16="http://schemas.microsoft.com/office/drawing/2014/main" id="{1A0BD0C5-AC77-404B-959C-6DBBB0D4AF93}"/>
              </a:ext>
            </a:extLst>
          </p:cNvPr>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500" b="1" dirty="0"/>
              <a:t>Functional Ecology</a:t>
            </a:r>
            <a:endParaRPr sz="3500" b="1" dirty="0"/>
          </a:p>
        </p:txBody>
      </p:sp>
      <p:pic>
        <p:nvPicPr>
          <p:cNvPr id="3" name="Picture 2">
            <a:extLst>
              <a:ext uri="{FF2B5EF4-FFF2-40B4-BE49-F238E27FC236}">
                <a16:creationId xmlns:a16="http://schemas.microsoft.com/office/drawing/2014/main" id="{6C0B5688-BA3E-4710-9250-DF1AB5FBA1BD}"/>
              </a:ext>
            </a:extLst>
          </p:cNvPr>
          <p:cNvPicPr>
            <a:picLocks noChangeAspect="1"/>
          </p:cNvPicPr>
          <p:nvPr/>
        </p:nvPicPr>
        <p:blipFill>
          <a:blip r:embed="rId3"/>
          <a:stretch>
            <a:fillRect/>
          </a:stretch>
        </p:blipFill>
        <p:spPr>
          <a:xfrm>
            <a:off x="6674637" y="1425857"/>
            <a:ext cx="4857711" cy="4553672"/>
          </a:xfrm>
          <a:prstGeom prst="rect">
            <a:avLst/>
          </a:prstGeom>
        </p:spPr>
      </p:pic>
      <p:sp>
        <p:nvSpPr>
          <p:cNvPr id="9" name="Rectangle 8">
            <a:extLst>
              <a:ext uri="{FF2B5EF4-FFF2-40B4-BE49-F238E27FC236}">
                <a16:creationId xmlns:a16="http://schemas.microsoft.com/office/drawing/2014/main" id="{81938803-A761-4027-BC24-B986EA57A0ED}"/>
              </a:ext>
            </a:extLst>
          </p:cNvPr>
          <p:cNvSpPr/>
          <p:nvPr/>
        </p:nvSpPr>
        <p:spPr>
          <a:xfrm>
            <a:off x="7370631" y="6132996"/>
            <a:ext cx="4161717" cy="323165"/>
          </a:xfrm>
          <a:prstGeom prst="rect">
            <a:avLst/>
          </a:prstGeom>
        </p:spPr>
        <p:txBody>
          <a:bodyPr wrap="none">
            <a:spAutoFit/>
          </a:bodyPr>
          <a:lstStyle/>
          <a:p>
            <a:r>
              <a:rPr lang="en-GB" sz="1500" dirty="0" err="1">
                <a:solidFill>
                  <a:srgbClr val="222222"/>
                </a:solidFill>
                <a:latin typeface="Agency FB" panose="020B0503020202020204" pitchFamily="34" charset="0"/>
                <a:ea typeface="Verdana" panose="020B0604030504040204" pitchFamily="34" charset="0"/>
              </a:rPr>
              <a:t>Brawand</a:t>
            </a:r>
            <a:r>
              <a:rPr lang="en-GB" sz="1500" dirty="0">
                <a:solidFill>
                  <a:srgbClr val="222222"/>
                </a:solidFill>
                <a:latin typeface="Agency FB" panose="020B0503020202020204" pitchFamily="34" charset="0"/>
                <a:ea typeface="Verdana" panose="020B0604030504040204" pitchFamily="34" charset="0"/>
              </a:rPr>
              <a:t> et al 2014. Nature  </a:t>
            </a:r>
            <a:r>
              <a:rPr lang="en-GB" sz="1500" dirty="0">
                <a:latin typeface="Agency FB" panose="020B0503020202020204" pitchFamily="34" charset="0"/>
                <a:ea typeface="Verdana" panose="020B0604030504040204" pitchFamily="34" charset="0"/>
              </a:rPr>
              <a:t>https://doi.org/10.1038/nature13726</a:t>
            </a:r>
            <a:endParaRPr lang="en-GB" sz="1500" dirty="0">
              <a:solidFill>
                <a:srgbClr val="222222"/>
              </a:solidFill>
              <a:latin typeface="Agency FB" panose="020B0503020202020204" pitchFamily="34" charset="0"/>
              <a:ea typeface="Verdana" panose="020B060403050404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500"/>
              <a:buNone/>
            </a:pPr>
            <a:endParaRPr sz="2000" dirty="0"/>
          </a:p>
          <a:p>
            <a:pPr marL="0" lvl="0" indent="0" algn="l" rtl="0">
              <a:lnSpc>
                <a:spcPct val="150000"/>
              </a:lnSpc>
              <a:spcBef>
                <a:spcPts val="0"/>
              </a:spcBef>
              <a:spcAft>
                <a:spcPts val="0"/>
              </a:spcAft>
              <a:buClr>
                <a:schemeClr val="dk1"/>
              </a:buClr>
              <a:buSzPts val="2500"/>
              <a:buNone/>
            </a:pPr>
            <a:r>
              <a:rPr lang="en-US" sz="2000" dirty="0"/>
              <a:t>Example of trait variation between organisms’ </a:t>
            </a:r>
          </a:p>
          <a:p>
            <a:pPr marL="0" lvl="0" indent="0" algn="l" rtl="0">
              <a:lnSpc>
                <a:spcPct val="150000"/>
              </a:lnSpc>
              <a:spcBef>
                <a:spcPts val="0"/>
              </a:spcBef>
              <a:spcAft>
                <a:spcPts val="0"/>
              </a:spcAft>
              <a:buClr>
                <a:schemeClr val="dk1"/>
              </a:buClr>
              <a:buSzPts val="2500"/>
              <a:buNone/>
            </a:pPr>
            <a:endParaRPr sz="2000" dirty="0"/>
          </a:p>
          <a:p>
            <a:pPr marL="0" lvl="0" indent="0" algn="l" rtl="0">
              <a:lnSpc>
                <a:spcPct val="150000"/>
              </a:lnSpc>
              <a:spcBef>
                <a:spcPts val="0"/>
              </a:spcBef>
              <a:spcAft>
                <a:spcPts val="0"/>
              </a:spcAft>
              <a:buClr>
                <a:schemeClr val="dk1"/>
              </a:buClr>
              <a:buSzPts val="2500"/>
              <a:buNone/>
            </a:pPr>
            <a:r>
              <a:rPr lang="en-US" sz="2000" dirty="0"/>
              <a:t>Different canopy heights and body sizes</a:t>
            </a:r>
            <a:endParaRPr sz="2000" dirty="0"/>
          </a:p>
          <a:p>
            <a:pPr marL="0" lvl="0" indent="0" algn="l" rtl="0">
              <a:lnSpc>
                <a:spcPct val="150000"/>
              </a:lnSpc>
              <a:spcBef>
                <a:spcPts val="0"/>
              </a:spcBef>
              <a:spcAft>
                <a:spcPts val="0"/>
              </a:spcAft>
              <a:buClr>
                <a:schemeClr val="dk1"/>
              </a:buClr>
              <a:buSzPts val="2500"/>
              <a:buNone/>
            </a:pPr>
            <a:endParaRPr sz="2500" dirty="0"/>
          </a:p>
        </p:txBody>
      </p:sp>
      <p:sp>
        <p:nvSpPr>
          <p:cNvPr id="230" name="Google Shape;230;p1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31" name="Google Shape;231;p13"/>
          <p:cNvSpPr/>
          <p:nvPr/>
        </p:nvSpPr>
        <p:spPr>
          <a:xfrm>
            <a:off x="838200" y="6110272"/>
            <a:ext cx="47323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222222"/>
                </a:solidFill>
                <a:latin typeface="Teko"/>
                <a:ea typeface="Teko"/>
                <a:cs typeface="Teko"/>
                <a:sym typeface="Teko"/>
              </a:rPr>
              <a:t> </a:t>
            </a:r>
            <a:r>
              <a:rPr lang="en-US" sz="1800" dirty="0" err="1">
                <a:solidFill>
                  <a:srgbClr val="222222"/>
                </a:solidFill>
                <a:latin typeface="Teko"/>
                <a:ea typeface="Teko"/>
                <a:cs typeface="Teko"/>
                <a:sym typeface="Teko"/>
              </a:rPr>
              <a:t>Dı́az</a:t>
            </a:r>
            <a:r>
              <a:rPr lang="en-US" sz="1800" dirty="0">
                <a:solidFill>
                  <a:srgbClr val="222222"/>
                </a:solidFill>
                <a:latin typeface="Teko"/>
                <a:ea typeface="Teko"/>
                <a:cs typeface="Teko"/>
                <a:sym typeface="Teko"/>
              </a:rPr>
              <a:t> &amp; </a:t>
            </a:r>
            <a:r>
              <a:rPr lang="en-US" sz="1800" dirty="0" err="1">
                <a:solidFill>
                  <a:srgbClr val="222222"/>
                </a:solidFill>
                <a:latin typeface="Teko"/>
                <a:ea typeface="Teko"/>
                <a:cs typeface="Teko"/>
                <a:sym typeface="Teko"/>
              </a:rPr>
              <a:t>Cabido</a:t>
            </a:r>
            <a:r>
              <a:rPr lang="en-US" sz="1800" dirty="0">
                <a:solidFill>
                  <a:srgbClr val="222222"/>
                </a:solidFill>
                <a:latin typeface="Teko"/>
                <a:ea typeface="Teko"/>
                <a:cs typeface="Teko"/>
                <a:sym typeface="Teko"/>
              </a:rPr>
              <a:t> 2001 </a:t>
            </a:r>
            <a:r>
              <a:rPr lang="en-US" sz="1800" dirty="0">
                <a:solidFill>
                  <a:schemeClr val="dk1"/>
                </a:solidFill>
                <a:latin typeface="Teko"/>
                <a:ea typeface="Teko"/>
                <a:cs typeface="Teko"/>
                <a:sym typeface="Teko"/>
              </a:rPr>
              <a:t>Trends Ecol. </a:t>
            </a:r>
            <a:r>
              <a:rPr lang="en-US" sz="1800" dirty="0" err="1">
                <a:solidFill>
                  <a:schemeClr val="dk1"/>
                </a:solidFill>
                <a:latin typeface="Teko"/>
                <a:ea typeface="Teko"/>
                <a:cs typeface="Teko"/>
                <a:sym typeface="Teko"/>
              </a:rPr>
              <a:t>Evol</a:t>
            </a:r>
            <a:r>
              <a:rPr lang="en-US" sz="1800" dirty="0">
                <a:solidFill>
                  <a:schemeClr val="dk1"/>
                </a:solidFill>
                <a:latin typeface="Teko"/>
                <a:ea typeface="Teko"/>
                <a:cs typeface="Teko"/>
                <a:sym typeface="Teko"/>
              </a:rPr>
              <a:t>.</a:t>
            </a:r>
            <a:r>
              <a:rPr lang="en-US" sz="1800" dirty="0">
                <a:solidFill>
                  <a:srgbClr val="222222"/>
                </a:solidFill>
                <a:latin typeface="Teko"/>
                <a:ea typeface="Teko"/>
                <a:cs typeface="Teko"/>
                <a:sym typeface="Teko"/>
              </a:rPr>
              <a:t>; Mason et al 2005 Oikos</a:t>
            </a:r>
            <a:endParaRPr sz="1800" dirty="0">
              <a:solidFill>
                <a:schemeClr val="dk1"/>
              </a:solidFill>
              <a:latin typeface="Teko"/>
              <a:ea typeface="Teko"/>
              <a:cs typeface="Teko"/>
              <a:sym typeface="Teko"/>
            </a:endParaRPr>
          </a:p>
        </p:txBody>
      </p:sp>
      <p:sp>
        <p:nvSpPr>
          <p:cNvPr id="232" name="Google Shape;232;p13"/>
          <p:cNvSpPr/>
          <p:nvPr/>
        </p:nvSpPr>
        <p:spPr>
          <a:xfrm>
            <a:off x="9093026" y="5942731"/>
            <a:ext cx="1312025" cy="3231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chemeClr val="lt1"/>
                </a:solidFill>
                <a:latin typeface="Teko"/>
                <a:ea typeface="Teko"/>
                <a:cs typeface="Teko"/>
                <a:sym typeface="Teko"/>
              </a:rPr>
              <a:t>Elizabeth Builes</a:t>
            </a:r>
            <a:endParaRPr sz="1200">
              <a:solidFill>
                <a:schemeClr val="lt1"/>
              </a:solidFill>
              <a:latin typeface="Teko"/>
              <a:ea typeface="Teko"/>
              <a:cs typeface="Teko"/>
              <a:sym typeface="Teko"/>
            </a:endParaRPr>
          </a:p>
        </p:txBody>
      </p:sp>
      <p:pic>
        <p:nvPicPr>
          <p:cNvPr id="233" name="Google Shape;233;p13"/>
          <p:cNvPicPr preferRelativeResize="0"/>
          <p:nvPr/>
        </p:nvPicPr>
        <p:blipFill rotWithShape="1">
          <a:blip r:embed="rId3">
            <a:alphaModFix/>
          </a:blip>
          <a:srcRect/>
          <a:stretch/>
        </p:blipFill>
        <p:spPr>
          <a:xfrm>
            <a:off x="6252035" y="3745873"/>
            <a:ext cx="2358565" cy="2123115"/>
          </a:xfrm>
          <a:prstGeom prst="rect">
            <a:avLst/>
          </a:prstGeom>
          <a:noFill/>
          <a:ln>
            <a:noFill/>
          </a:ln>
        </p:spPr>
      </p:pic>
      <p:pic>
        <p:nvPicPr>
          <p:cNvPr id="234" name="Google Shape;234;p13"/>
          <p:cNvPicPr preferRelativeResize="0"/>
          <p:nvPr/>
        </p:nvPicPr>
        <p:blipFill rotWithShape="1">
          <a:blip r:embed="rId4">
            <a:alphaModFix/>
          </a:blip>
          <a:srcRect/>
          <a:stretch/>
        </p:blipFill>
        <p:spPr>
          <a:xfrm>
            <a:off x="6252035" y="794478"/>
            <a:ext cx="2586846" cy="2635552"/>
          </a:xfrm>
          <a:prstGeom prst="rect">
            <a:avLst/>
          </a:prstGeom>
          <a:noFill/>
          <a:ln>
            <a:noFill/>
          </a:ln>
        </p:spPr>
      </p:pic>
      <p:pic>
        <p:nvPicPr>
          <p:cNvPr id="235" name="Google Shape;235;p13"/>
          <p:cNvPicPr preferRelativeResize="0"/>
          <p:nvPr/>
        </p:nvPicPr>
        <p:blipFill rotWithShape="1">
          <a:blip r:embed="rId5">
            <a:alphaModFix/>
          </a:blip>
          <a:srcRect/>
          <a:stretch/>
        </p:blipFill>
        <p:spPr>
          <a:xfrm rot="1460236">
            <a:off x="8627832" y="1263807"/>
            <a:ext cx="1474974" cy="1407245"/>
          </a:xfrm>
          <a:prstGeom prst="rect">
            <a:avLst/>
          </a:prstGeom>
          <a:noFill/>
          <a:ln>
            <a:noFill/>
          </a:ln>
        </p:spPr>
      </p:pic>
      <p:pic>
        <p:nvPicPr>
          <p:cNvPr id="236" name="Google Shape;236;p13"/>
          <p:cNvPicPr preferRelativeResize="0"/>
          <p:nvPr/>
        </p:nvPicPr>
        <p:blipFill rotWithShape="1">
          <a:blip r:embed="rId5">
            <a:alphaModFix/>
          </a:blip>
          <a:srcRect/>
          <a:stretch/>
        </p:blipFill>
        <p:spPr>
          <a:xfrm rot="1460236">
            <a:off x="8800896" y="4090071"/>
            <a:ext cx="1474974" cy="1407245"/>
          </a:xfrm>
          <a:prstGeom prst="rect">
            <a:avLst/>
          </a:prstGeom>
          <a:noFill/>
          <a:ln>
            <a:noFill/>
          </a:ln>
        </p:spPr>
      </p:pic>
      <p:sp>
        <p:nvSpPr>
          <p:cNvPr id="14" name="Google Shape;152;p7">
            <a:extLst>
              <a:ext uri="{FF2B5EF4-FFF2-40B4-BE49-F238E27FC236}">
                <a16:creationId xmlns:a16="http://schemas.microsoft.com/office/drawing/2014/main" id="{E06DF960-6332-4DD2-8FCE-CD2BD5637A95}"/>
              </a:ext>
            </a:extLst>
          </p:cNvPr>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500" b="1" dirty="0"/>
              <a:t>Functional Ecology</a:t>
            </a:r>
            <a:endParaRPr sz="35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6"/>
          <p:cNvSpPr txBox="1">
            <a:spLocks noGrp="1"/>
          </p:cNvSpPr>
          <p:nvPr>
            <p:ph type="title"/>
          </p:nvPr>
        </p:nvSpPr>
        <p:spPr>
          <a:xfrm>
            <a:off x="942975" y="1089025"/>
            <a:ext cx="10306050" cy="4711700"/>
          </a:xfrm>
          <a:prstGeom prst="rect">
            <a:avLst/>
          </a:prstGeom>
          <a:solidFill>
            <a:srgbClr val="F0EFE8"/>
          </a:solid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800080"/>
              </a:buClr>
              <a:buSzPts val="8000"/>
              <a:buFont typeface="Calibri"/>
              <a:buNone/>
            </a:pPr>
            <a:br>
              <a:rPr lang="en-US" sz="8000" b="1" dirty="0">
                <a:solidFill>
                  <a:srgbClr val="800080"/>
                </a:solidFill>
              </a:rPr>
            </a:br>
            <a:r>
              <a:rPr lang="en-US" sz="8000" b="1" dirty="0">
                <a:solidFill>
                  <a:srgbClr val="800080"/>
                </a:solidFill>
              </a:rPr>
              <a:t>Exercise</a:t>
            </a:r>
            <a:r>
              <a:rPr lang="en-US" sz="8000" dirty="0">
                <a:solidFill>
                  <a:srgbClr val="800080"/>
                </a:solidFill>
              </a:rPr>
              <a:t> </a:t>
            </a:r>
            <a:r>
              <a:rPr lang="en-US" sz="5000" dirty="0">
                <a:solidFill>
                  <a:srgbClr val="800080"/>
                </a:solidFill>
              </a:rPr>
              <a:t> click: </a:t>
            </a:r>
            <a:r>
              <a:rPr lang="en-US" sz="5000" b="1" u="sng" dirty="0">
                <a:solidFill>
                  <a:srgbClr val="800080"/>
                </a:solidFill>
                <a:hlinkClick r:id="rId3">
                  <a:extLst>
                    <a:ext uri="{A12FA001-AC4F-418D-AE19-62706E023703}">
                      <ahyp:hlinkClr xmlns:ahyp="http://schemas.microsoft.com/office/drawing/2018/hyperlinkcolor" val="tx"/>
                    </a:ext>
                  </a:extLst>
                </a:hlinkClick>
              </a:rPr>
              <a:t>Jam board</a:t>
            </a:r>
            <a:br>
              <a:rPr lang="en-US" sz="3000" b="1" dirty="0">
                <a:solidFill>
                  <a:srgbClr val="800080"/>
                </a:solidFill>
              </a:rPr>
            </a:br>
            <a:br>
              <a:rPr lang="en-US" sz="3000" b="1" dirty="0">
                <a:solidFill>
                  <a:srgbClr val="800080"/>
                </a:solidFill>
              </a:rPr>
            </a:br>
            <a:endParaRPr sz="3000" dirty="0">
              <a:solidFill>
                <a:srgbClr val="800080"/>
              </a:solidFill>
            </a:endParaRPr>
          </a:p>
        </p:txBody>
      </p:sp>
      <p:sp>
        <p:nvSpPr>
          <p:cNvPr id="279" name="Google Shape;2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4" name="Picture 3">
            <a:extLst>
              <a:ext uri="{FF2B5EF4-FFF2-40B4-BE49-F238E27FC236}">
                <a16:creationId xmlns:a16="http://schemas.microsoft.com/office/drawing/2014/main" id="{ED15BA46-F29B-494E-A332-3563AA3DB051}"/>
              </a:ext>
            </a:extLst>
          </p:cNvPr>
          <p:cNvPicPr>
            <a:picLocks noChangeAspect="1"/>
          </p:cNvPicPr>
          <p:nvPr/>
        </p:nvPicPr>
        <p:blipFill rotWithShape="1">
          <a:blip r:embed="rId3"/>
          <a:srcRect t="423" r="1008" b="1"/>
          <a:stretch/>
        </p:blipFill>
        <p:spPr>
          <a:xfrm>
            <a:off x="5867400" y="533191"/>
            <a:ext cx="6324600" cy="6005721"/>
          </a:xfrm>
          <a:prstGeom prst="rect">
            <a:avLst/>
          </a:prstGeom>
        </p:spPr>
      </p:pic>
      <p:sp>
        <p:nvSpPr>
          <p:cNvPr id="285" name="Google Shape;28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86" name="Google Shape;286;p17"/>
          <p:cNvSpPr txBox="1">
            <a:spLocks noGrp="1"/>
          </p:cNvSpPr>
          <p:nvPr>
            <p:ph type="title"/>
          </p:nvPr>
        </p:nvSpPr>
        <p:spPr>
          <a:xfrm>
            <a:off x="937078" y="1948815"/>
            <a:ext cx="10238922" cy="3120919"/>
          </a:xfrm>
          <a:prstGeom prst="roundRect">
            <a:avLst>
              <a:gd name="adj" fmla="val 26840"/>
            </a:avLst>
          </a:prstGeom>
          <a:solidFill>
            <a:srgbClr val="F0EFE8">
              <a:alpha val="90000"/>
            </a:srgbClr>
          </a:solid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dirty="0"/>
              <a:t>Traits and trait-based ecology</a:t>
            </a:r>
            <a:br>
              <a:rPr lang="en-US" dirty="0"/>
            </a:br>
            <a:endParaRPr dirty="0"/>
          </a:p>
        </p:txBody>
      </p:sp>
      <p:sp>
        <p:nvSpPr>
          <p:cNvPr id="5" name="Rectangle 4">
            <a:extLst>
              <a:ext uri="{FF2B5EF4-FFF2-40B4-BE49-F238E27FC236}">
                <a16:creationId xmlns:a16="http://schemas.microsoft.com/office/drawing/2014/main" id="{7269DDE2-614A-4719-9841-305FA8673209}"/>
              </a:ext>
            </a:extLst>
          </p:cNvPr>
          <p:cNvSpPr/>
          <p:nvPr/>
        </p:nvSpPr>
        <p:spPr>
          <a:xfrm>
            <a:off x="7805737" y="6538912"/>
            <a:ext cx="4352925" cy="276999"/>
          </a:xfrm>
          <a:prstGeom prst="rect">
            <a:avLst/>
          </a:prstGeom>
        </p:spPr>
        <p:txBody>
          <a:bodyPr wrap="square">
            <a:spAutoFit/>
          </a:bodyPr>
          <a:lstStyle/>
          <a:p>
            <a:r>
              <a:rPr lang="en-US" sz="1200" dirty="0">
                <a:solidFill>
                  <a:srgbClr val="222222"/>
                </a:solidFill>
                <a:latin typeface="Agency FB" panose="020B0503020202020204" pitchFamily="34" charset="0"/>
              </a:rPr>
              <a:t>Illustrations</a:t>
            </a:r>
            <a:r>
              <a:rPr lang="es-ES" sz="1200" dirty="0">
                <a:solidFill>
                  <a:srgbClr val="222222"/>
                </a:solidFill>
                <a:latin typeface="Agency FB" panose="020B0503020202020204" pitchFamily="34" charset="0"/>
              </a:rPr>
              <a:t> </a:t>
            </a:r>
            <a:r>
              <a:rPr lang="es-ES" sz="1200" dirty="0" err="1">
                <a:solidFill>
                  <a:srgbClr val="222222"/>
                </a:solidFill>
                <a:latin typeface="Agency FB" panose="020B0503020202020204" pitchFamily="34" charset="0"/>
              </a:rPr>
              <a:t>from</a:t>
            </a:r>
            <a:r>
              <a:rPr lang="es-ES" sz="1200" dirty="0">
                <a:solidFill>
                  <a:srgbClr val="222222"/>
                </a:solidFill>
                <a:latin typeface="Agency FB" panose="020B0503020202020204" pitchFamily="34" charset="0"/>
              </a:rPr>
              <a:t> Vásquez Cerón et al (2023). </a:t>
            </a:r>
            <a:r>
              <a:rPr lang="es-ES" sz="1200" dirty="0">
                <a:latin typeface="Agency FB" panose="020B0503020202020204" pitchFamily="34" charset="0"/>
              </a:rPr>
              <a:t>El gran libro de la Orinoquia Colombiana</a:t>
            </a:r>
            <a:endParaRPr lang="en-US" sz="1500" dirty="0">
              <a:latin typeface="Agency FB" panose="020B0503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92" name="Google Shape;292;p18"/>
          <p:cNvGrpSpPr/>
          <p:nvPr/>
        </p:nvGrpSpPr>
        <p:grpSpPr>
          <a:xfrm>
            <a:off x="6616077" y="1884599"/>
            <a:ext cx="4838700" cy="2858421"/>
            <a:chOff x="1762239" y="1390365"/>
            <a:chExt cx="7617015" cy="4077269"/>
          </a:xfrm>
        </p:grpSpPr>
        <p:pic>
          <p:nvPicPr>
            <p:cNvPr id="293" name="Google Shape;293;p18"/>
            <p:cNvPicPr preferRelativeResize="0"/>
            <p:nvPr/>
          </p:nvPicPr>
          <p:blipFill rotWithShape="1">
            <a:blip r:embed="rId3">
              <a:alphaModFix/>
            </a:blip>
            <a:srcRect l="3004" r="14394"/>
            <a:stretch/>
          </p:blipFill>
          <p:spPr>
            <a:xfrm>
              <a:off x="1762239" y="1390365"/>
              <a:ext cx="7617015" cy="4077269"/>
            </a:xfrm>
            <a:prstGeom prst="rect">
              <a:avLst/>
            </a:prstGeom>
            <a:noFill/>
            <a:ln>
              <a:noFill/>
            </a:ln>
          </p:spPr>
        </p:pic>
        <p:pic>
          <p:nvPicPr>
            <p:cNvPr id="294" name="Google Shape;294;p18"/>
            <p:cNvPicPr preferRelativeResize="0"/>
            <p:nvPr/>
          </p:nvPicPr>
          <p:blipFill rotWithShape="1">
            <a:blip r:embed="rId4">
              <a:alphaModFix/>
            </a:blip>
            <a:srcRect/>
            <a:stretch/>
          </p:blipFill>
          <p:spPr>
            <a:xfrm>
              <a:off x="1762239" y="1390365"/>
              <a:ext cx="2857899" cy="2181529"/>
            </a:xfrm>
            <a:prstGeom prst="rect">
              <a:avLst/>
            </a:prstGeom>
            <a:noFill/>
            <a:ln>
              <a:noFill/>
            </a:ln>
          </p:spPr>
        </p:pic>
      </p:grpSp>
      <p:sp>
        <p:nvSpPr>
          <p:cNvPr id="295" name="Google Shape;295;p18"/>
          <p:cNvSpPr txBox="1">
            <a:spLocks noGrp="1"/>
          </p:cNvSpPr>
          <p:nvPr>
            <p:ph type="body" idx="1"/>
          </p:nvPr>
        </p:nvSpPr>
        <p:spPr>
          <a:xfrm>
            <a:off x="843926" y="1605564"/>
            <a:ext cx="5448301" cy="4353445"/>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2300"/>
              <a:buChar char="•"/>
            </a:pPr>
            <a:r>
              <a:rPr lang="en-US" sz="2300" dirty="0"/>
              <a:t>‘</a:t>
            </a:r>
            <a:r>
              <a:rPr lang="en-US" sz="2300" dirty="0" err="1"/>
              <a:t>Schimper</a:t>
            </a:r>
            <a:r>
              <a:rPr lang="en-US" sz="2300" dirty="0"/>
              <a:t> world (1898)’: Certain species are more successful in different parts of the landscape than other because their attributes “traits”</a:t>
            </a:r>
            <a:endParaRPr dirty="0"/>
          </a:p>
          <a:p>
            <a:pPr marL="228600" lvl="0" indent="-228600" algn="l" rtl="0">
              <a:lnSpc>
                <a:spcPct val="150000"/>
              </a:lnSpc>
              <a:spcBef>
                <a:spcPts val="1000"/>
              </a:spcBef>
              <a:spcAft>
                <a:spcPts val="0"/>
              </a:spcAft>
              <a:buClr>
                <a:schemeClr val="dk1"/>
              </a:buClr>
              <a:buSzPts val="2300"/>
              <a:buChar char="•"/>
            </a:pPr>
            <a:r>
              <a:rPr lang="en-US" sz="2300" dirty="0"/>
              <a:t>Climate filter species based on their traits, e.g., an elevational gradient</a:t>
            </a:r>
            <a:endParaRPr dirty="0"/>
          </a:p>
          <a:p>
            <a:pPr marL="0" lvl="0" indent="0" algn="l" rtl="0">
              <a:lnSpc>
                <a:spcPct val="150000"/>
              </a:lnSpc>
              <a:spcBef>
                <a:spcPts val="1000"/>
              </a:spcBef>
              <a:spcAft>
                <a:spcPts val="0"/>
              </a:spcAft>
              <a:buClr>
                <a:schemeClr val="dk1"/>
              </a:buClr>
              <a:buSzPts val="2300"/>
              <a:buNone/>
            </a:pPr>
            <a:r>
              <a:rPr lang="en-US" sz="2300" dirty="0"/>
              <a:t>	</a:t>
            </a:r>
            <a:endParaRPr dirty="0"/>
          </a:p>
        </p:txBody>
      </p:sp>
      <p:sp>
        <p:nvSpPr>
          <p:cNvPr id="296" name="Google Shape;296;p18"/>
          <p:cNvSpPr/>
          <p:nvPr/>
        </p:nvSpPr>
        <p:spPr>
          <a:xfrm>
            <a:off x="4158655" y="5112352"/>
            <a:ext cx="229549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dirty="0" err="1">
                <a:solidFill>
                  <a:srgbClr val="222222"/>
                </a:solidFill>
                <a:latin typeface="Teko"/>
                <a:ea typeface="Teko"/>
                <a:cs typeface="Teko"/>
                <a:sym typeface="Teko"/>
              </a:rPr>
              <a:t>Westoby</a:t>
            </a:r>
            <a:r>
              <a:rPr lang="en-US" sz="2000" b="0" i="0" dirty="0">
                <a:solidFill>
                  <a:srgbClr val="222222"/>
                </a:solidFill>
                <a:latin typeface="Teko"/>
                <a:ea typeface="Teko"/>
                <a:cs typeface="Teko"/>
                <a:sym typeface="Teko"/>
              </a:rPr>
              <a:t> &amp; Wright</a:t>
            </a:r>
            <a:r>
              <a:rPr lang="en-US" sz="2000" dirty="0">
                <a:solidFill>
                  <a:srgbClr val="222222"/>
                </a:solidFill>
                <a:latin typeface="Teko"/>
                <a:ea typeface="Teko"/>
                <a:cs typeface="Teko"/>
                <a:sym typeface="Teko"/>
              </a:rPr>
              <a:t> </a:t>
            </a:r>
            <a:r>
              <a:rPr lang="en-US" sz="2000" b="0" i="0" dirty="0">
                <a:solidFill>
                  <a:srgbClr val="222222"/>
                </a:solidFill>
                <a:latin typeface="Teko"/>
                <a:ea typeface="Teko"/>
                <a:cs typeface="Teko"/>
                <a:sym typeface="Teko"/>
              </a:rPr>
              <a:t>2006</a:t>
            </a:r>
            <a:endParaRPr sz="2000" dirty="0">
              <a:solidFill>
                <a:schemeClr val="dk1"/>
              </a:solidFill>
              <a:latin typeface="Teko"/>
              <a:ea typeface="Teko"/>
              <a:cs typeface="Teko"/>
              <a:sym typeface="Teko"/>
            </a:endParaRPr>
          </a:p>
        </p:txBody>
      </p:sp>
      <p:sp>
        <p:nvSpPr>
          <p:cNvPr id="297" name="Google Shape;29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 name="Rectangle 1">
            <a:extLst>
              <a:ext uri="{FF2B5EF4-FFF2-40B4-BE49-F238E27FC236}">
                <a16:creationId xmlns:a16="http://schemas.microsoft.com/office/drawing/2014/main" id="{E44554D1-6801-4EB8-8459-ADE6848210B3}"/>
              </a:ext>
            </a:extLst>
          </p:cNvPr>
          <p:cNvSpPr/>
          <p:nvPr/>
        </p:nvSpPr>
        <p:spPr>
          <a:xfrm>
            <a:off x="7251077" y="4743020"/>
            <a:ext cx="4203700" cy="369332"/>
          </a:xfrm>
          <a:prstGeom prst="rect">
            <a:avLst/>
          </a:prstGeom>
        </p:spPr>
        <p:txBody>
          <a:bodyPr wrap="square">
            <a:spAutoFit/>
          </a:bodyPr>
          <a:lstStyle/>
          <a:p>
            <a:pPr algn="r"/>
            <a:r>
              <a:rPr lang="en-US" sz="900" dirty="0">
                <a:solidFill>
                  <a:srgbClr val="968A52"/>
                </a:solidFill>
              </a:rPr>
              <a:t>https://www3.gobiernodecanarias.org/medusa/ecoescuela/recursosdigitales/files/formidable/Pisos-Tenerife.pdf</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9" name="Rectangle 8">
            <a:extLst>
              <a:ext uri="{FF2B5EF4-FFF2-40B4-BE49-F238E27FC236}">
                <a16:creationId xmlns:a16="http://schemas.microsoft.com/office/drawing/2014/main" id="{59D4E166-39C8-491A-83C3-CCE64BAAA581}"/>
              </a:ext>
            </a:extLst>
          </p:cNvPr>
          <p:cNvSpPr/>
          <p:nvPr/>
        </p:nvSpPr>
        <p:spPr>
          <a:xfrm>
            <a:off x="6079810" y="667804"/>
            <a:ext cx="5273989" cy="5522392"/>
          </a:xfrm>
          <a:prstGeom prst="rect">
            <a:avLst/>
          </a:prstGeom>
          <a:solidFill>
            <a:srgbClr val="EDE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dirty="0"/>
          </a:p>
        </p:txBody>
      </p:sp>
      <p:pic>
        <p:nvPicPr>
          <p:cNvPr id="3" name="Picture 2">
            <a:extLst>
              <a:ext uri="{FF2B5EF4-FFF2-40B4-BE49-F238E27FC236}">
                <a16:creationId xmlns:a16="http://schemas.microsoft.com/office/drawing/2014/main" id="{66EA5048-9DBD-4459-9F11-8FB4090ADB7C}"/>
              </a:ext>
            </a:extLst>
          </p:cNvPr>
          <p:cNvPicPr>
            <a:picLocks noChangeAspect="1"/>
          </p:cNvPicPr>
          <p:nvPr/>
        </p:nvPicPr>
        <p:blipFill rotWithShape="1">
          <a:blip r:embed="rId3"/>
          <a:srcRect r="3116"/>
          <a:stretch/>
        </p:blipFill>
        <p:spPr>
          <a:xfrm>
            <a:off x="6400800" y="827701"/>
            <a:ext cx="4419599" cy="5202596"/>
          </a:xfrm>
          <a:prstGeom prst="rect">
            <a:avLst/>
          </a:prstGeom>
        </p:spPr>
      </p:pic>
      <p:sp>
        <p:nvSpPr>
          <p:cNvPr id="2" name="Rectangle 1">
            <a:extLst>
              <a:ext uri="{FF2B5EF4-FFF2-40B4-BE49-F238E27FC236}">
                <a16:creationId xmlns:a16="http://schemas.microsoft.com/office/drawing/2014/main" id="{E44554D1-6801-4EB8-8459-ADE6848210B3}"/>
              </a:ext>
            </a:extLst>
          </p:cNvPr>
          <p:cNvSpPr/>
          <p:nvPr/>
        </p:nvSpPr>
        <p:spPr>
          <a:xfrm>
            <a:off x="6400800" y="6135680"/>
            <a:ext cx="5067299" cy="369332"/>
          </a:xfrm>
          <a:prstGeom prst="rect">
            <a:avLst/>
          </a:prstGeom>
        </p:spPr>
        <p:txBody>
          <a:bodyPr wrap="square">
            <a:spAutoFit/>
          </a:bodyPr>
          <a:lstStyle/>
          <a:p>
            <a:pPr algn="r"/>
            <a:r>
              <a:rPr lang="en-US" sz="900" dirty="0">
                <a:solidFill>
                  <a:srgbClr val="968A52"/>
                </a:solidFill>
              </a:rPr>
              <a:t>https://vividmaps.com/astonishing-vintage-illustrations-of-mountain-vegetation/</a:t>
            </a:r>
          </a:p>
          <a:p>
            <a:pPr algn="r"/>
            <a:r>
              <a:rPr lang="en-US" sz="900" dirty="0">
                <a:solidFill>
                  <a:srgbClr val="968A52"/>
                </a:solidFill>
              </a:rPr>
              <a:t>https://www.humboldt-foundation.de/entdecken/alexander-von-humboldt</a:t>
            </a:r>
          </a:p>
        </p:txBody>
      </p:sp>
      <p:grpSp>
        <p:nvGrpSpPr>
          <p:cNvPr id="13" name="Group 12">
            <a:extLst>
              <a:ext uri="{FF2B5EF4-FFF2-40B4-BE49-F238E27FC236}">
                <a16:creationId xmlns:a16="http://schemas.microsoft.com/office/drawing/2014/main" id="{817A9498-516F-49D9-BF94-A72797256E59}"/>
              </a:ext>
            </a:extLst>
          </p:cNvPr>
          <p:cNvGrpSpPr/>
          <p:nvPr/>
        </p:nvGrpSpPr>
        <p:grpSpPr>
          <a:xfrm>
            <a:off x="1466454" y="2005824"/>
            <a:ext cx="3207014" cy="2846350"/>
            <a:chOff x="1371601" y="1839950"/>
            <a:chExt cx="3664213" cy="3178098"/>
          </a:xfrm>
        </p:grpSpPr>
        <p:pic>
          <p:nvPicPr>
            <p:cNvPr id="11" name="Picture 10">
              <a:extLst>
                <a:ext uri="{FF2B5EF4-FFF2-40B4-BE49-F238E27FC236}">
                  <a16:creationId xmlns:a16="http://schemas.microsoft.com/office/drawing/2014/main" id="{6A475AD3-6745-4D26-B0B9-2B6FBFB694F3}"/>
                </a:ext>
              </a:extLst>
            </p:cNvPr>
            <p:cNvPicPr>
              <a:picLocks noChangeAspect="1"/>
            </p:cNvPicPr>
            <p:nvPr/>
          </p:nvPicPr>
          <p:blipFill rotWithShape="1">
            <a:blip r:embed="rId4"/>
            <a:srcRect l="28774" t="229" r="3370"/>
            <a:stretch/>
          </p:blipFill>
          <p:spPr>
            <a:xfrm>
              <a:off x="1371601" y="1839950"/>
              <a:ext cx="3664213" cy="3178098"/>
            </a:xfrm>
            <a:prstGeom prst="ellipse">
              <a:avLst/>
            </a:prstGeom>
          </p:spPr>
        </p:pic>
        <p:pic>
          <p:nvPicPr>
            <p:cNvPr id="12" name="Picture 11">
              <a:extLst>
                <a:ext uri="{FF2B5EF4-FFF2-40B4-BE49-F238E27FC236}">
                  <a16:creationId xmlns:a16="http://schemas.microsoft.com/office/drawing/2014/main" id="{F6B927FA-7152-468B-B185-8AD984009D5C}"/>
                </a:ext>
              </a:extLst>
            </p:cNvPr>
            <p:cNvPicPr>
              <a:picLocks noChangeAspect="1"/>
            </p:cNvPicPr>
            <p:nvPr/>
          </p:nvPicPr>
          <p:blipFill>
            <a:blip r:embed="rId5"/>
            <a:stretch>
              <a:fillRect/>
            </a:stretch>
          </p:blipFill>
          <p:spPr>
            <a:xfrm rot="20920739">
              <a:off x="1620720" y="1992461"/>
              <a:ext cx="1832634" cy="568116"/>
            </a:xfrm>
            <a:prstGeom prst="ellipse">
              <a:avLst/>
            </a:prstGeom>
          </p:spPr>
        </p:pic>
      </p:grpSp>
      <p:sp>
        <p:nvSpPr>
          <p:cNvPr id="14" name="Rectangle 13">
            <a:extLst>
              <a:ext uri="{FF2B5EF4-FFF2-40B4-BE49-F238E27FC236}">
                <a16:creationId xmlns:a16="http://schemas.microsoft.com/office/drawing/2014/main" id="{F0339550-FB91-4D91-B756-052ECEBDE325}"/>
              </a:ext>
            </a:extLst>
          </p:cNvPr>
          <p:cNvSpPr/>
          <p:nvPr/>
        </p:nvSpPr>
        <p:spPr>
          <a:xfrm>
            <a:off x="1607863" y="4894411"/>
            <a:ext cx="2924197" cy="553998"/>
          </a:xfrm>
          <a:prstGeom prst="rect">
            <a:avLst/>
          </a:prstGeom>
        </p:spPr>
        <p:txBody>
          <a:bodyPr wrap="none">
            <a:spAutoFit/>
          </a:bodyPr>
          <a:lstStyle/>
          <a:p>
            <a:pPr algn="ctr"/>
            <a:r>
              <a:rPr lang="en-US" sz="1500" b="1" dirty="0">
                <a:solidFill>
                  <a:srgbClr val="686933"/>
                </a:solidFill>
                <a:latin typeface="Verdana" panose="020B0604030504040204" pitchFamily="34" charset="0"/>
                <a:ea typeface="Verdana" panose="020B0604030504040204" pitchFamily="34" charset="0"/>
              </a:rPr>
              <a:t>Alexander von Humboldt </a:t>
            </a:r>
          </a:p>
          <a:p>
            <a:pPr algn="ctr"/>
            <a:r>
              <a:rPr lang="en-US" sz="1500" b="1" dirty="0">
                <a:solidFill>
                  <a:srgbClr val="686933"/>
                </a:solidFill>
                <a:latin typeface="Verdana" panose="020B0604030504040204" pitchFamily="34" charset="0"/>
                <a:ea typeface="Verdana" panose="020B0604030504040204" pitchFamily="34" charset="0"/>
              </a:rPr>
              <a:t>1769-1859</a:t>
            </a:r>
          </a:p>
        </p:txBody>
      </p:sp>
    </p:spTree>
    <p:extLst>
      <p:ext uri="{BB962C8B-B14F-4D97-AF65-F5344CB8AC3E}">
        <p14:creationId xmlns:p14="http://schemas.microsoft.com/office/powerpoint/2010/main" val="592503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500"/>
              <a:buNone/>
            </a:pPr>
            <a:r>
              <a:rPr lang="en-US" sz="2500"/>
              <a:t>“Morphological, physiological, phenological characteristics of organisms that impact growth, reproduction and survival of individuals” </a:t>
            </a:r>
            <a:endParaRPr/>
          </a:p>
          <a:p>
            <a:pPr marL="0" lvl="0" indent="0" algn="l" rtl="0">
              <a:lnSpc>
                <a:spcPct val="150000"/>
              </a:lnSpc>
              <a:spcBef>
                <a:spcPts val="1000"/>
              </a:spcBef>
              <a:spcAft>
                <a:spcPts val="0"/>
              </a:spcAft>
              <a:buClr>
                <a:schemeClr val="dk1"/>
              </a:buClr>
              <a:buSzPts val="2500"/>
              <a:buNone/>
            </a:pPr>
            <a:r>
              <a:rPr lang="en-US" sz="2500">
                <a:latin typeface="Teko"/>
                <a:ea typeface="Teko"/>
                <a:cs typeface="Teko"/>
                <a:sym typeface="Teko"/>
              </a:rPr>
              <a:t>(Violle et al 2007)</a:t>
            </a:r>
            <a:endParaRPr sz="2500"/>
          </a:p>
          <a:p>
            <a:pPr marL="0" lvl="0" indent="0" algn="l" rtl="0">
              <a:lnSpc>
                <a:spcPct val="150000"/>
              </a:lnSpc>
              <a:spcBef>
                <a:spcPts val="1000"/>
              </a:spcBef>
              <a:spcAft>
                <a:spcPts val="0"/>
              </a:spcAft>
              <a:buClr>
                <a:schemeClr val="dk1"/>
              </a:buClr>
              <a:buSzPts val="2500"/>
              <a:buNone/>
            </a:pPr>
            <a:r>
              <a:rPr lang="en-US" sz="2500"/>
              <a:t>“Traits affect how organism respond to environmental factors and affect ecosystem properties” </a:t>
            </a:r>
            <a:r>
              <a:rPr lang="en-US" sz="2500">
                <a:latin typeface="Teko"/>
                <a:ea typeface="Teko"/>
                <a:cs typeface="Teko"/>
                <a:sym typeface="Teko"/>
              </a:rPr>
              <a:t>(Lavorel &amp; Garnier 2002)</a:t>
            </a:r>
            <a:endParaRPr sz="2500"/>
          </a:p>
          <a:p>
            <a:pPr marL="0" lvl="0" indent="0" algn="l" rtl="0">
              <a:lnSpc>
                <a:spcPct val="90000"/>
              </a:lnSpc>
              <a:spcBef>
                <a:spcPts val="1000"/>
              </a:spcBef>
              <a:spcAft>
                <a:spcPts val="0"/>
              </a:spcAft>
              <a:buClr>
                <a:schemeClr val="dk1"/>
              </a:buClr>
              <a:buSzPts val="2800"/>
              <a:buNone/>
            </a:pPr>
            <a:endParaRPr/>
          </a:p>
        </p:txBody>
      </p:sp>
      <p:sp>
        <p:nvSpPr>
          <p:cNvPr id="306" name="Google Shape;30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07" name="Google Shape;307;p19"/>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What are traits?</a:t>
            </a:r>
            <a:endParaRPr/>
          </a:p>
        </p:txBody>
      </p:sp>
      <p:cxnSp>
        <p:nvCxnSpPr>
          <p:cNvPr id="308" name="Google Shape;308;p19"/>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4000"/>
              <a:t>Functional traits</a:t>
            </a:r>
            <a:endParaRPr/>
          </a:p>
        </p:txBody>
      </p:sp>
      <p:sp>
        <p:nvSpPr>
          <p:cNvPr id="315" name="Google Shape;315;p20"/>
          <p:cNvSpPr txBox="1">
            <a:spLocks noGrp="1"/>
          </p:cNvSpPr>
          <p:nvPr>
            <p:ph type="body" idx="1"/>
          </p:nvPr>
        </p:nvSpPr>
        <p:spPr>
          <a:xfrm>
            <a:off x="1399903" y="2342696"/>
            <a:ext cx="5150005"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500"/>
              <a:buChar char="•"/>
            </a:pPr>
            <a:r>
              <a:rPr lang="en-US" sz="2500"/>
              <a:t>Plant stature</a:t>
            </a:r>
            <a:endParaRPr/>
          </a:p>
          <a:p>
            <a:pPr marL="228600" lvl="0" indent="-228600" algn="l" rtl="0">
              <a:lnSpc>
                <a:spcPct val="150000"/>
              </a:lnSpc>
              <a:spcBef>
                <a:spcPts val="1000"/>
              </a:spcBef>
              <a:spcAft>
                <a:spcPts val="0"/>
              </a:spcAft>
              <a:buClr>
                <a:schemeClr val="dk1"/>
              </a:buClr>
              <a:buSzPts val="2500"/>
              <a:buChar char="•"/>
            </a:pPr>
            <a:r>
              <a:rPr lang="en-US" sz="2500"/>
              <a:t>Seed mass</a:t>
            </a:r>
            <a:endParaRPr/>
          </a:p>
          <a:p>
            <a:pPr marL="228600" lvl="0" indent="-228600" algn="l" rtl="0">
              <a:lnSpc>
                <a:spcPct val="150000"/>
              </a:lnSpc>
              <a:spcBef>
                <a:spcPts val="1000"/>
              </a:spcBef>
              <a:spcAft>
                <a:spcPts val="0"/>
              </a:spcAft>
              <a:buClr>
                <a:schemeClr val="dk1"/>
              </a:buClr>
              <a:buSzPts val="2500"/>
              <a:buChar char="•"/>
            </a:pPr>
            <a:r>
              <a:rPr lang="en-US" sz="2500"/>
              <a:t>Leaf area</a:t>
            </a:r>
            <a:endParaRPr/>
          </a:p>
          <a:p>
            <a:pPr marL="228600" lvl="0" indent="-228600" algn="l" rtl="0">
              <a:lnSpc>
                <a:spcPct val="150000"/>
              </a:lnSpc>
              <a:spcBef>
                <a:spcPts val="1000"/>
              </a:spcBef>
              <a:spcAft>
                <a:spcPts val="0"/>
              </a:spcAft>
              <a:buClr>
                <a:schemeClr val="dk1"/>
              </a:buClr>
              <a:buSzPts val="2500"/>
              <a:buChar char="•"/>
            </a:pPr>
            <a:r>
              <a:rPr lang="en-US" sz="2500"/>
              <a:t>Pollination syndrome (categorical)</a:t>
            </a:r>
            <a:endParaRPr/>
          </a:p>
          <a:p>
            <a:pPr marL="0" lvl="0" indent="0" algn="l" rtl="0">
              <a:lnSpc>
                <a:spcPct val="90000"/>
              </a:lnSpc>
              <a:spcBef>
                <a:spcPts val="1000"/>
              </a:spcBef>
              <a:spcAft>
                <a:spcPts val="0"/>
              </a:spcAft>
              <a:buClr>
                <a:schemeClr val="dk1"/>
              </a:buClr>
              <a:buSzPts val="2500"/>
              <a:buNone/>
            </a:pPr>
            <a:endParaRPr sz="2500"/>
          </a:p>
        </p:txBody>
      </p:sp>
      <p:pic>
        <p:nvPicPr>
          <p:cNvPr id="316" name="Google Shape;316;p20" descr="http://www3.gobiernodecanarias.org/medusa/wiki/images/7/7d/Herrerillo-comun.png"/>
          <p:cNvPicPr preferRelativeResize="0"/>
          <p:nvPr/>
        </p:nvPicPr>
        <p:blipFill rotWithShape="1">
          <a:blip r:embed="rId3">
            <a:alphaModFix/>
          </a:blip>
          <a:srcRect/>
          <a:stretch/>
        </p:blipFill>
        <p:spPr>
          <a:xfrm>
            <a:off x="8970341" y="1555423"/>
            <a:ext cx="2228313" cy="3152034"/>
          </a:xfrm>
          <a:prstGeom prst="rect">
            <a:avLst/>
          </a:prstGeom>
          <a:noFill/>
          <a:ln>
            <a:noFill/>
          </a:ln>
        </p:spPr>
      </p:pic>
      <p:sp>
        <p:nvSpPr>
          <p:cNvPr id="317" name="Google Shape;317;p20"/>
          <p:cNvSpPr txBox="1"/>
          <p:nvPr/>
        </p:nvSpPr>
        <p:spPr>
          <a:xfrm>
            <a:off x="6549908" y="2315264"/>
            <a:ext cx="5150005"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50000"/>
              </a:lnSpc>
              <a:spcBef>
                <a:spcPts val="0"/>
              </a:spcBef>
              <a:spcAft>
                <a:spcPts val="0"/>
              </a:spcAft>
              <a:buClr>
                <a:schemeClr val="dk1"/>
              </a:buClr>
              <a:buSzPts val="2500"/>
              <a:buFont typeface="Arial"/>
              <a:buChar char="•"/>
            </a:pPr>
            <a:r>
              <a:rPr lang="en-US" sz="2500">
                <a:solidFill>
                  <a:schemeClr val="dk1"/>
                </a:solidFill>
                <a:latin typeface="Calibri"/>
                <a:ea typeface="Calibri"/>
                <a:cs typeface="Calibri"/>
                <a:sym typeface="Calibri"/>
              </a:rPr>
              <a:t>Body size</a:t>
            </a:r>
            <a:endParaRPr/>
          </a:p>
          <a:p>
            <a:pPr marL="228600" marR="0" lvl="0" indent="-228600" algn="l" rtl="0">
              <a:lnSpc>
                <a:spcPct val="150000"/>
              </a:lnSpc>
              <a:spcBef>
                <a:spcPts val="1000"/>
              </a:spcBef>
              <a:spcAft>
                <a:spcPts val="0"/>
              </a:spcAft>
              <a:buClr>
                <a:schemeClr val="dk1"/>
              </a:buClr>
              <a:buSzPts val="2500"/>
              <a:buFont typeface="Arial"/>
              <a:buChar char="•"/>
            </a:pPr>
            <a:r>
              <a:rPr lang="en-US" sz="2500">
                <a:solidFill>
                  <a:schemeClr val="dk1"/>
                </a:solidFill>
                <a:latin typeface="Calibri"/>
                <a:ea typeface="Calibri"/>
                <a:cs typeface="Calibri"/>
                <a:sym typeface="Calibri"/>
              </a:rPr>
              <a:t>Beak length</a:t>
            </a:r>
            <a:endParaRPr/>
          </a:p>
          <a:p>
            <a:pPr marL="228600" marR="0" lvl="0" indent="-228600" algn="l" rtl="0">
              <a:lnSpc>
                <a:spcPct val="150000"/>
              </a:lnSpc>
              <a:spcBef>
                <a:spcPts val="1000"/>
              </a:spcBef>
              <a:spcAft>
                <a:spcPts val="0"/>
              </a:spcAft>
              <a:buClr>
                <a:schemeClr val="dk1"/>
              </a:buClr>
              <a:buSzPts val="2500"/>
              <a:buFont typeface="Arial"/>
              <a:buChar char="•"/>
            </a:pPr>
            <a:r>
              <a:rPr lang="en-US" sz="2500">
                <a:solidFill>
                  <a:schemeClr val="dk1"/>
                </a:solidFill>
                <a:latin typeface="Calibri"/>
                <a:ea typeface="Calibri"/>
                <a:cs typeface="Calibri"/>
                <a:sym typeface="Calibri"/>
              </a:rPr>
              <a:t>Wing length</a:t>
            </a:r>
            <a:endParaRPr/>
          </a:p>
          <a:p>
            <a:pPr marL="228600" marR="0" lvl="0" indent="-228600" algn="l" rtl="0">
              <a:lnSpc>
                <a:spcPct val="150000"/>
              </a:lnSpc>
              <a:spcBef>
                <a:spcPts val="1000"/>
              </a:spcBef>
              <a:spcAft>
                <a:spcPts val="0"/>
              </a:spcAft>
              <a:buClr>
                <a:schemeClr val="dk1"/>
              </a:buClr>
              <a:buSzPts val="2500"/>
              <a:buFont typeface="Arial"/>
              <a:buChar char="•"/>
            </a:pPr>
            <a:r>
              <a:rPr lang="en-US" sz="2500">
                <a:solidFill>
                  <a:schemeClr val="dk1"/>
                </a:solidFill>
                <a:latin typeface="Calibri"/>
                <a:ea typeface="Calibri"/>
                <a:cs typeface="Calibri"/>
                <a:sym typeface="Calibri"/>
              </a:rPr>
              <a:t>Diet (categorical)</a:t>
            </a:r>
            <a:endParaRPr/>
          </a:p>
          <a:p>
            <a:pPr marL="0" marR="0" lvl="0" indent="0" algn="l" rtl="0">
              <a:lnSpc>
                <a:spcPct val="90000"/>
              </a:lnSpc>
              <a:spcBef>
                <a:spcPts val="1000"/>
              </a:spcBef>
              <a:spcAft>
                <a:spcPts val="0"/>
              </a:spcAft>
              <a:buClr>
                <a:schemeClr val="dk1"/>
              </a:buClr>
              <a:buSzPts val="2500"/>
              <a:buFont typeface="Arial"/>
              <a:buNone/>
            </a:pPr>
            <a:endParaRPr sz="2500">
              <a:solidFill>
                <a:schemeClr val="dk1"/>
              </a:solidFill>
              <a:latin typeface="Calibri"/>
              <a:ea typeface="Calibri"/>
              <a:cs typeface="Calibri"/>
              <a:sym typeface="Calibri"/>
            </a:endParaRPr>
          </a:p>
        </p:txBody>
      </p:sp>
      <p:pic>
        <p:nvPicPr>
          <p:cNvPr id="318" name="Google Shape;318;p20" descr="http://www3.gobiernodecanarias.org/medusa/wiki/images/b/b5/Violeta-del-Teide.png"/>
          <p:cNvPicPr preferRelativeResize="0"/>
          <p:nvPr/>
        </p:nvPicPr>
        <p:blipFill rotWithShape="1">
          <a:blip r:embed="rId4">
            <a:alphaModFix/>
          </a:blip>
          <a:srcRect/>
          <a:stretch/>
        </p:blipFill>
        <p:spPr>
          <a:xfrm>
            <a:off x="4245435" y="1700425"/>
            <a:ext cx="2223213" cy="3144819"/>
          </a:xfrm>
          <a:prstGeom prst="rect">
            <a:avLst/>
          </a:prstGeom>
          <a:noFill/>
          <a:ln>
            <a:noFill/>
          </a:ln>
        </p:spPr>
      </p:pic>
      <p:sp>
        <p:nvSpPr>
          <p:cNvPr id="319" name="Google Shape;319;p20"/>
          <p:cNvSpPr/>
          <p:nvPr/>
        </p:nvSpPr>
        <p:spPr>
          <a:xfrm>
            <a:off x="1016000" y="1818191"/>
            <a:ext cx="1444434"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dk1"/>
                </a:solidFill>
                <a:latin typeface="Calibri"/>
                <a:ea typeface="Calibri"/>
                <a:cs typeface="Calibri"/>
                <a:sym typeface="Calibri"/>
              </a:rPr>
              <a:t>Examples</a:t>
            </a:r>
            <a:endParaRPr/>
          </a:p>
        </p:txBody>
      </p:sp>
      <p:sp>
        <p:nvSpPr>
          <p:cNvPr id="320" name="Google Shape;3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cxnSp>
        <p:nvCxnSpPr>
          <p:cNvPr id="321" name="Google Shape;321;p20"/>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322" name="Google Shape;322;p20"/>
          <p:cNvSpPr/>
          <p:nvPr/>
        </p:nvSpPr>
        <p:spPr>
          <a:xfrm>
            <a:off x="0" y="6586312"/>
            <a:ext cx="4646141"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Calibri"/>
                <a:ea typeface="Calibri"/>
                <a:cs typeface="Calibri"/>
                <a:sym typeface="Calibri"/>
              </a:rPr>
              <a:t>http://www3.gobiernodecanarias.org/medusa/wiki/index.php?title=Categor%C3%ADa:Flora_canaria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Plan for the day</a:t>
            </a:r>
            <a:endParaRPr dirty="0"/>
          </a:p>
        </p:txBody>
      </p:sp>
      <p:sp>
        <p:nvSpPr>
          <p:cNvPr id="103" name="Google Shape;103;p2"/>
          <p:cNvSpPr txBox="1">
            <a:spLocks noGrp="1"/>
          </p:cNvSpPr>
          <p:nvPr>
            <p:ph type="body" idx="1"/>
          </p:nvPr>
        </p:nvSpPr>
        <p:spPr>
          <a:xfrm>
            <a:off x="838200" y="1533525"/>
            <a:ext cx="10337800" cy="4959350"/>
          </a:xfrm>
          <a:prstGeom prst="rect">
            <a:avLst/>
          </a:prstGeom>
          <a:solidFill>
            <a:schemeClr val="lt1">
              <a:alpha val="87843"/>
            </a:schemeClr>
          </a:solid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ct val="100000"/>
              <a:buChar char="•"/>
            </a:pPr>
            <a:r>
              <a:rPr lang="en-US" sz="2000" dirty="0"/>
              <a:t>Introduction </a:t>
            </a:r>
            <a:endParaRPr sz="2000" dirty="0"/>
          </a:p>
          <a:p>
            <a:pPr marL="685800" lvl="1" indent="-228600" algn="l" rtl="0">
              <a:lnSpc>
                <a:spcPct val="150000"/>
              </a:lnSpc>
              <a:spcBef>
                <a:spcPts val="500"/>
              </a:spcBef>
              <a:spcAft>
                <a:spcPts val="0"/>
              </a:spcAft>
              <a:buClr>
                <a:schemeClr val="dk1"/>
              </a:buClr>
              <a:buSzPct val="100000"/>
              <a:buChar char="•"/>
            </a:pPr>
            <a:r>
              <a:rPr lang="en-US" sz="2000" dirty="0"/>
              <a:t>Functional diversity is a facet of biodiversity</a:t>
            </a:r>
            <a:endParaRPr sz="2000" dirty="0"/>
          </a:p>
          <a:p>
            <a:pPr marL="685800" lvl="1" indent="-228600" algn="l" rtl="0">
              <a:lnSpc>
                <a:spcPct val="150000"/>
              </a:lnSpc>
              <a:spcBef>
                <a:spcPts val="500"/>
              </a:spcBef>
              <a:spcAft>
                <a:spcPts val="0"/>
              </a:spcAft>
              <a:buClr>
                <a:schemeClr val="dk1"/>
              </a:buClr>
              <a:buSzPct val="100000"/>
              <a:buChar char="•"/>
            </a:pPr>
            <a:r>
              <a:rPr lang="en-US" sz="2000" dirty="0"/>
              <a:t>Functional ecology as a field of research of ecology</a:t>
            </a:r>
            <a:endParaRPr sz="2000" dirty="0"/>
          </a:p>
          <a:p>
            <a:pPr marL="228600" lvl="0" indent="-228600" algn="l" rtl="0">
              <a:lnSpc>
                <a:spcPct val="150000"/>
              </a:lnSpc>
              <a:spcBef>
                <a:spcPts val="1000"/>
              </a:spcBef>
              <a:spcAft>
                <a:spcPts val="0"/>
              </a:spcAft>
              <a:buClr>
                <a:schemeClr val="dk1"/>
              </a:buClr>
              <a:buSzPct val="100000"/>
              <a:buChar char="•"/>
            </a:pPr>
            <a:r>
              <a:rPr lang="en-US" sz="2000" dirty="0"/>
              <a:t>Trait-based ecology</a:t>
            </a:r>
            <a:endParaRPr sz="2000" dirty="0"/>
          </a:p>
          <a:p>
            <a:pPr marL="685800" lvl="1" indent="-228600" algn="l" rtl="0">
              <a:lnSpc>
                <a:spcPct val="150000"/>
              </a:lnSpc>
              <a:spcBef>
                <a:spcPts val="500"/>
              </a:spcBef>
              <a:spcAft>
                <a:spcPts val="0"/>
              </a:spcAft>
              <a:buClr>
                <a:schemeClr val="dk1"/>
              </a:buClr>
              <a:buSzPct val="100000"/>
              <a:buChar char="•"/>
            </a:pPr>
            <a:r>
              <a:rPr lang="en-US" sz="2000" dirty="0"/>
              <a:t>Ecological significance of traits</a:t>
            </a:r>
          </a:p>
          <a:p>
            <a:pPr marL="685800" lvl="1" indent="-228600" algn="l" rtl="0">
              <a:lnSpc>
                <a:spcPct val="150000"/>
              </a:lnSpc>
              <a:spcBef>
                <a:spcPts val="500"/>
              </a:spcBef>
              <a:spcAft>
                <a:spcPts val="0"/>
              </a:spcAft>
              <a:buClr>
                <a:schemeClr val="dk1"/>
              </a:buClr>
              <a:buSzPct val="100000"/>
              <a:buChar char="•"/>
            </a:pPr>
            <a:r>
              <a:rPr lang="de-DE" sz="2000" dirty="0"/>
              <a:t>Traits </a:t>
            </a:r>
            <a:r>
              <a:rPr lang="en-US" sz="2000" dirty="0"/>
              <a:t>to</a:t>
            </a:r>
            <a:r>
              <a:rPr lang="de-DE" sz="2000" dirty="0"/>
              <a:t> </a:t>
            </a:r>
            <a:r>
              <a:rPr lang="en-US" sz="2000" dirty="0"/>
              <a:t>understand species</a:t>
            </a:r>
            <a:r>
              <a:rPr lang="de-DE" sz="2000" dirty="0"/>
              <a:t> </a:t>
            </a:r>
            <a:r>
              <a:rPr lang="en-US" sz="2000" dirty="0"/>
              <a:t>relation with the environment and evolutionary pathways</a:t>
            </a:r>
          </a:p>
          <a:p>
            <a:pPr marL="228600" lvl="0" indent="-228600" algn="l" rtl="0">
              <a:lnSpc>
                <a:spcPct val="150000"/>
              </a:lnSpc>
              <a:spcBef>
                <a:spcPts val="1000"/>
              </a:spcBef>
              <a:spcAft>
                <a:spcPts val="0"/>
              </a:spcAft>
              <a:buClr>
                <a:schemeClr val="dk1"/>
              </a:buClr>
              <a:buSzPct val="100000"/>
              <a:buChar char="•"/>
            </a:pPr>
            <a:r>
              <a:rPr lang="en-US" sz="2000" dirty="0"/>
              <a:t>Functional diversity quantification (exercise)</a:t>
            </a:r>
            <a:endParaRPr sz="2000" dirty="0"/>
          </a:p>
          <a:p>
            <a:pPr marL="685800" lvl="1" indent="-228600" algn="l" rtl="0">
              <a:lnSpc>
                <a:spcPct val="150000"/>
              </a:lnSpc>
              <a:spcBef>
                <a:spcPts val="500"/>
              </a:spcBef>
              <a:spcAft>
                <a:spcPts val="0"/>
              </a:spcAft>
              <a:buClr>
                <a:schemeClr val="dk1"/>
              </a:buClr>
              <a:buSzPct val="100000"/>
              <a:buChar char="•"/>
            </a:pPr>
            <a:r>
              <a:rPr lang="en-US" sz="2000" dirty="0"/>
              <a:t>Species-pairwise functional distances - approach </a:t>
            </a:r>
            <a:r>
              <a:rPr lang="en-US" sz="2000" i="1" dirty="0" err="1"/>
              <a:t>sensu</a:t>
            </a:r>
            <a:r>
              <a:rPr lang="en-US" sz="2000" dirty="0"/>
              <a:t> Anne Chao et al</a:t>
            </a:r>
            <a:endParaRPr sz="2000" dirty="0"/>
          </a:p>
          <a:p>
            <a:pPr marL="685800" lvl="1" indent="-228600" algn="l" rtl="0">
              <a:lnSpc>
                <a:spcPct val="150000"/>
              </a:lnSpc>
              <a:spcBef>
                <a:spcPts val="500"/>
              </a:spcBef>
              <a:spcAft>
                <a:spcPts val="0"/>
              </a:spcAft>
              <a:buClr>
                <a:schemeClr val="dk1"/>
              </a:buClr>
              <a:buSzPct val="100000"/>
              <a:buChar char="•"/>
            </a:pPr>
            <a:r>
              <a:rPr lang="en-US" sz="2000" dirty="0"/>
              <a:t>Trait-value-based - approach </a:t>
            </a:r>
            <a:r>
              <a:rPr lang="en-US" sz="2000" i="1" dirty="0" err="1"/>
              <a:t>sensu</a:t>
            </a:r>
            <a:r>
              <a:rPr lang="en-US" sz="2000" i="1" dirty="0"/>
              <a:t> </a:t>
            </a:r>
            <a:r>
              <a:rPr lang="en-US" sz="2000" dirty="0"/>
              <a:t>Blonder et al </a:t>
            </a:r>
            <a:endParaRPr sz="2000" dirty="0"/>
          </a:p>
        </p:txBody>
      </p:sp>
      <p:sp>
        <p:nvSpPr>
          <p:cNvPr id="104" name="Google Shape;10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Calibri"/>
              <a:buNone/>
            </a:pPr>
            <a:r>
              <a:rPr lang="en-US" sz="3600"/>
              <a:t>Functional traits              Ecological functions</a:t>
            </a:r>
            <a:endParaRPr/>
          </a:p>
        </p:txBody>
      </p:sp>
      <p:sp>
        <p:nvSpPr>
          <p:cNvPr id="329" name="Google Shape;329;p21"/>
          <p:cNvSpPr/>
          <p:nvPr/>
        </p:nvSpPr>
        <p:spPr>
          <a:xfrm>
            <a:off x="9116938" y="6092765"/>
            <a:ext cx="244211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222222"/>
                </a:solidFill>
                <a:latin typeface="Teko"/>
                <a:ea typeface="Teko"/>
                <a:cs typeface="Teko"/>
                <a:sym typeface="Teko"/>
              </a:rPr>
              <a:t>Garnier et al 2016</a:t>
            </a:r>
            <a:endParaRPr sz="2000">
              <a:solidFill>
                <a:schemeClr val="dk1"/>
              </a:solidFill>
              <a:latin typeface="Teko"/>
              <a:ea typeface="Teko"/>
              <a:cs typeface="Teko"/>
              <a:sym typeface="Teko"/>
            </a:endParaRPr>
          </a:p>
        </p:txBody>
      </p:sp>
      <p:grpSp>
        <p:nvGrpSpPr>
          <p:cNvPr id="330" name="Google Shape;330;p21"/>
          <p:cNvGrpSpPr/>
          <p:nvPr/>
        </p:nvGrpSpPr>
        <p:grpSpPr>
          <a:xfrm>
            <a:off x="4569624" y="2025980"/>
            <a:ext cx="2223213" cy="3908135"/>
            <a:chOff x="4389460" y="1896563"/>
            <a:chExt cx="2223213" cy="3908135"/>
          </a:xfrm>
        </p:grpSpPr>
        <p:pic>
          <p:nvPicPr>
            <p:cNvPr id="331" name="Google Shape;331;p21" descr="http://www3.gobiernodecanarias.org/medusa/wiki/images/b/b5/Violeta-del-Teide.png"/>
            <p:cNvPicPr preferRelativeResize="0"/>
            <p:nvPr/>
          </p:nvPicPr>
          <p:blipFill rotWithShape="1">
            <a:blip r:embed="rId3">
              <a:alphaModFix/>
            </a:blip>
            <a:srcRect/>
            <a:stretch/>
          </p:blipFill>
          <p:spPr>
            <a:xfrm>
              <a:off x="4389460" y="1896563"/>
              <a:ext cx="2223213" cy="3144819"/>
            </a:xfrm>
            <a:prstGeom prst="rect">
              <a:avLst/>
            </a:prstGeom>
            <a:noFill/>
            <a:ln>
              <a:noFill/>
            </a:ln>
          </p:spPr>
        </p:pic>
        <p:grpSp>
          <p:nvGrpSpPr>
            <p:cNvPr id="332" name="Google Shape;332;p21"/>
            <p:cNvGrpSpPr/>
            <p:nvPr/>
          </p:nvGrpSpPr>
          <p:grpSpPr>
            <a:xfrm>
              <a:off x="4672361" y="4767635"/>
              <a:ext cx="1148576" cy="1037063"/>
              <a:chOff x="4672361" y="4767635"/>
              <a:chExt cx="1148576" cy="1037063"/>
            </a:xfrm>
          </p:grpSpPr>
          <p:sp>
            <p:nvSpPr>
              <p:cNvPr id="333" name="Google Shape;333;p21"/>
              <p:cNvSpPr/>
              <p:nvPr/>
            </p:nvSpPr>
            <p:spPr>
              <a:xfrm>
                <a:off x="5273914" y="4778786"/>
                <a:ext cx="547023" cy="702740"/>
              </a:xfrm>
              <a:custGeom>
                <a:avLst/>
                <a:gdLst/>
                <a:ahLst/>
                <a:cxnLst/>
                <a:rect l="l" t="t" r="r" b="b"/>
                <a:pathLst>
                  <a:path w="547023" h="702740" extrusionOk="0">
                    <a:moveTo>
                      <a:pt x="11764" y="0"/>
                    </a:moveTo>
                    <a:cubicBezTo>
                      <a:pt x="12112" y="7299"/>
                      <a:pt x="-30822" y="210853"/>
                      <a:pt x="45218" y="256478"/>
                    </a:cubicBezTo>
                    <a:cubicBezTo>
                      <a:pt x="55297" y="262526"/>
                      <a:pt x="67520" y="263912"/>
                      <a:pt x="78671" y="267629"/>
                    </a:cubicBezTo>
                    <a:cubicBezTo>
                      <a:pt x="135182" y="324137"/>
                      <a:pt x="62048" y="257655"/>
                      <a:pt x="134427" y="301083"/>
                    </a:cubicBezTo>
                    <a:cubicBezTo>
                      <a:pt x="205436" y="343689"/>
                      <a:pt x="91328" y="307035"/>
                      <a:pt x="201335" y="334536"/>
                    </a:cubicBezTo>
                    <a:cubicBezTo>
                      <a:pt x="212486" y="341970"/>
                      <a:pt x="222541" y="351396"/>
                      <a:pt x="234788" y="356839"/>
                    </a:cubicBezTo>
                    <a:cubicBezTo>
                      <a:pt x="256271" y="366387"/>
                      <a:pt x="301696" y="379141"/>
                      <a:pt x="301696" y="379141"/>
                    </a:cubicBezTo>
                    <a:cubicBezTo>
                      <a:pt x="309130" y="390292"/>
                      <a:pt x="320057" y="399786"/>
                      <a:pt x="323998" y="412595"/>
                    </a:cubicBezTo>
                    <a:cubicBezTo>
                      <a:pt x="330431" y="433501"/>
                      <a:pt x="347016" y="558633"/>
                      <a:pt x="368603" y="591014"/>
                    </a:cubicBezTo>
                    <a:cubicBezTo>
                      <a:pt x="383471" y="613317"/>
                      <a:pt x="390223" y="644131"/>
                      <a:pt x="413208" y="657922"/>
                    </a:cubicBezTo>
                    <a:cubicBezTo>
                      <a:pt x="431793" y="669073"/>
                      <a:pt x="449158" y="682572"/>
                      <a:pt x="468964" y="691375"/>
                    </a:cubicBezTo>
                    <a:cubicBezTo>
                      <a:pt x="500142" y="705232"/>
                      <a:pt x="515884" y="702527"/>
                      <a:pt x="547023" y="702527"/>
                    </a:cubicBezTo>
                  </a:path>
                </a:pathLst>
              </a:custGeom>
              <a:noFill/>
              <a:ln w="19050"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21"/>
              <p:cNvSpPr/>
              <p:nvPr/>
            </p:nvSpPr>
            <p:spPr>
              <a:xfrm>
                <a:off x="4672361" y="4767635"/>
                <a:ext cx="602166" cy="1037063"/>
              </a:xfrm>
              <a:custGeom>
                <a:avLst/>
                <a:gdLst/>
                <a:ahLst/>
                <a:cxnLst/>
                <a:rect l="l" t="t" r="r" b="b"/>
                <a:pathLst>
                  <a:path w="602166" h="1037063" extrusionOk="0">
                    <a:moveTo>
                      <a:pt x="602166" y="0"/>
                    </a:moveTo>
                    <a:cubicBezTo>
                      <a:pt x="598449" y="22302"/>
                      <a:pt x="594369" y="44547"/>
                      <a:pt x="591015" y="66907"/>
                    </a:cubicBezTo>
                    <a:cubicBezTo>
                      <a:pt x="583217" y="118893"/>
                      <a:pt x="585335" y="173154"/>
                      <a:pt x="568712" y="223024"/>
                    </a:cubicBezTo>
                    <a:cubicBezTo>
                      <a:pt x="561278" y="245326"/>
                      <a:pt x="552112" y="267124"/>
                      <a:pt x="546410" y="289931"/>
                    </a:cubicBezTo>
                    <a:cubicBezTo>
                      <a:pt x="530662" y="352924"/>
                      <a:pt x="538265" y="319508"/>
                      <a:pt x="524107" y="390292"/>
                    </a:cubicBezTo>
                    <a:cubicBezTo>
                      <a:pt x="506050" y="697265"/>
                      <a:pt x="534127" y="500189"/>
                      <a:pt x="501805" y="613317"/>
                    </a:cubicBezTo>
                    <a:cubicBezTo>
                      <a:pt x="499152" y="622601"/>
                      <a:pt x="486796" y="679219"/>
                      <a:pt x="479502" y="691375"/>
                    </a:cubicBezTo>
                    <a:cubicBezTo>
                      <a:pt x="474093" y="700390"/>
                      <a:pt x="464634" y="706244"/>
                      <a:pt x="457200" y="713678"/>
                    </a:cubicBezTo>
                    <a:cubicBezTo>
                      <a:pt x="453483" y="724829"/>
                      <a:pt x="453392" y="737953"/>
                      <a:pt x="446049" y="747131"/>
                    </a:cubicBezTo>
                    <a:cubicBezTo>
                      <a:pt x="437677" y="757596"/>
                      <a:pt x="423501" y="761644"/>
                      <a:pt x="412595" y="769434"/>
                    </a:cubicBezTo>
                    <a:cubicBezTo>
                      <a:pt x="397472" y="780236"/>
                      <a:pt x="382101" y="790792"/>
                      <a:pt x="367990" y="802887"/>
                    </a:cubicBezTo>
                    <a:cubicBezTo>
                      <a:pt x="356016" y="813150"/>
                      <a:pt x="347842" y="827874"/>
                      <a:pt x="334537" y="836341"/>
                    </a:cubicBezTo>
                    <a:cubicBezTo>
                      <a:pt x="279689" y="871245"/>
                      <a:pt x="261002" y="875721"/>
                      <a:pt x="211873" y="892097"/>
                    </a:cubicBezTo>
                    <a:cubicBezTo>
                      <a:pt x="200722" y="899531"/>
                      <a:pt x="190406" y="908406"/>
                      <a:pt x="178419" y="914400"/>
                    </a:cubicBezTo>
                    <a:cubicBezTo>
                      <a:pt x="162421" y="922399"/>
                      <a:pt x="114652" y="933129"/>
                      <a:pt x="100361" y="936702"/>
                    </a:cubicBezTo>
                    <a:cubicBezTo>
                      <a:pt x="66906" y="959004"/>
                      <a:pt x="63190" y="955286"/>
                      <a:pt x="44605" y="992458"/>
                    </a:cubicBezTo>
                    <a:cubicBezTo>
                      <a:pt x="39348" y="1002972"/>
                      <a:pt x="41766" y="1017600"/>
                      <a:pt x="33454" y="1025912"/>
                    </a:cubicBezTo>
                    <a:cubicBezTo>
                      <a:pt x="25142" y="1034224"/>
                      <a:pt x="0" y="1037063"/>
                      <a:pt x="0" y="1037063"/>
                    </a:cubicBezTo>
                  </a:path>
                </a:pathLst>
              </a:custGeom>
              <a:noFill/>
              <a:ln w="19050"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21"/>
              <p:cNvSpPr/>
              <p:nvPr/>
            </p:nvSpPr>
            <p:spPr>
              <a:xfrm>
                <a:off x="5375944" y="5070799"/>
                <a:ext cx="49496" cy="408432"/>
              </a:xfrm>
              <a:custGeom>
                <a:avLst/>
                <a:gdLst/>
                <a:ahLst/>
                <a:cxnLst/>
                <a:rect l="l" t="t" r="r" b="b"/>
                <a:pathLst>
                  <a:path w="49496" h="408432" extrusionOk="0">
                    <a:moveTo>
                      <a:pt x="728" y="0"/>
                    </a:moveTo>
                    <a:cubicBezTo>
                      <a:pt x="4792" y="10160"/>
                      <a:pt x="9078" y="20234"/>
                      <a:pt x="12920" y="30480"/>
                    </a:cubicBezTo>
                    <a:cubicBezTo>
                      <a:pt x="15176" y="36497"/>
                      <a:pt x="18791" y="42346"/>
                      <a:pt x="19016" y="48768"/>
                    </a:cubicBezTo>
                    <a:cubicBezTo>
                      <a:pt x="21038" y="106382"/>
                      <a:pt x="-35484" y="305256"/>
                      <a:pt x="37304" y="396240"/>
                    </a:cubicBezTo>
                    <a:cubicBezTo>
                      <a:pt x="40894" y="400728"/>
                      <a:pt x="45432" y="404368"/>
                      <a:pt x="49496" y="408432"/>
                    </a:cubicBezTo>
                  </a:path>
                </a:pathLst>
              </a:custGeom>
              <a:noFill/>
              <a:ln w="19050"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21"/>
              <p:cNvSpPr/>
              <p:nvPr/>
            </p:nvSpPr>
            <p:spPr>
              <a:xfrm>
                <a:off x="4736592" y="5198815"/>
                <a:ext cx="445008" cy="177490"/>
              </a:xfrm>
              <a:custGeom>
                <a:avLst/>
                <a:gdLst/>
                <a:ahLst/>
                <a:cxnLst/>
                <a:rect l="l" t="t" r="r" b="b"/>
                <a:pathLst>
                  <a:path w="445008" h="177490" extrusionOk="0">
                    <a:moveTo>
                      <a:pt x="445008" y="0"/>
                    </a:moveTo>
                    <a:cubicBezTo>
                      <a:pt x="432816" y="4064"/>
                      <a:pt x="420176" y="6973"/>
                      <a:pt x="408432" y="12192"/>
                    </a:cubicBezTo>
                    <a:cubicBezTo>
                      <a:pt x="401737" y="15168"/>
                      <a:pt x="396907" y="21566"/>
                      <a:pt x="390144" y="24384"/>
                    </a:cubicBezTo>
                    <a:lnTo>
                      <a:pt x="316992" y="48768"/>
                    </a:lnTo>
                    <a:cubicBezTo>
                      <a:pt x="310896" y="50800"/>
                      <a:pt x="304051" y="51300"/>
                      <a:pt x="298704" y="54864"/>
                    </a:cubicBezTo>
                    <a:lnTo>
                      <a:pt x="262128" y="79248"/>
                    </a:lnTo>
                    <a:cubicBezTo>
                      <a:pt x="258064" y="85344"/>
                      <a:pt x="253213" y="90983"/>
                      <a:pt x="249936" y="97536"/>
                    </a:cubicBezTo>
                    <a:cubicBezTo>
                      <a:pt x="237588" y="122231"/>
                      <a:pt x="250528" y="137979"/>
                      <a:pt x="207264" y="152400"/>
                    </a:cubicBezTo>
                    <a:cubicBezTo>
                      <a:pt x="180989" y="161158"/>
                      <a:pt x="174584" y="163813"/>
                      <a:pt x="140208" y="170688"/>
                    </a:cubicBezTo>
                    <a:cubicBezTo>
                      <a:pt x="130048" y="172720"/>
                      <a:pt x="120079" y="176334"/>
                      <a:pt x="109728" y="176784"/>
                    </a:cubicBezTo>
                    <a:cubicBezTo>
                      <a:pt x="73187" y="178373"/>
                      <a:pt x="36576" y="176784"/>
                      <a:pt x="0" y="176784"/>
                    </a:cubicBezTo>
                  </a:path>
                </a:pathLst>
              </a:custGeom>
              <a:noFill/>
              <a:ln w="19050"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337" name="Google Shape;33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cxnSp>
        <p:nvCxnSpPr>
          <p:cNvPr id="338" name="Google Shape;338;p21"/>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339" name="Google Shape;339;p21"/>
          <p:cNvSpPr txBox="1"/>
          <p:nvPr/>
        </p:nvSpPr>
        <p:spPr>
          <a:xfrm>
            <a:off x="976788" y="2148463"/>
            <a:ext cx="3243324" cy="409342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a:solidFill>
                  <a:schemeClr val="dk1"/>
                </a:solidFill>
                <a:latin typeface="Calibri"/>
                <a:ea typeface="Calibri"/>
                <a:cs typeface="Calibri"/>
                <a:sym typeface="Calibri"/>
              </a:rPr>
              <a:t>Seed mass</a:t>
            </a:r>
            <a:endParaRPr/>
          </a:p>
          <a:p>
            <a:pPr marL="0" marR="0" lvl="0" indent="0" algn="r" rtl="0">
              <a:spcBef>
                <a:spcPts val="0"/>
              </a:spcBef>
              <a:spcAft>
                <a:spcPts val="0"/>
              </a:spcAft>
              <a:buNone/>
            </a:pPr>
            <a:endParaRPr sz="2000">
              <a:solidFill>
                <a:schemeClr val="dk1"/>
              </a:solidFill>
              <a:latin typeface="Calibri"/>
              <a:ea typeface="Calibri"/>
              <a:cs typeface="Calibri"/>
              <a:sym typeface="Calibri"/>
            </a:endParaRPr>
          </a:p>
          <a:p>
            <a:pPr marL="0" marR="0" lvl="0" indent="0" algn="r" rtl="0">
              <a:spcBef>
                <a:spcPts val="0"/>
              </a:spcBef>
              <a:spcAft>
                <a:spcPts val="0"/>
              </a:spcAft>
              <a:buNone/>
            </a:pPr>
            <a:r>
              <a:rPr lang="en-US" sz="2000">
                <a:solidFill>
                  <a:schemeClr val="dk1"/>
                </a:solidFill>
                <a:latin typeface="Calibri"/>
                <a:ea typeface="Calibri"/>
                <a:cs typeface="Calibri"/>
                <a:sym typeface="Calibri"/>
              </a:rPr>
              <a:t>Vegetative height</a:t>
            </a:r>
            <a:endParaRPr/>
          </a:p>
          <a:p>
            <a:pPr marL="0" marR="0" lvl="0" indent="0" algn="r" rtl="0">
              <a:spcBef>
                <a:spcPts val="0"/>
              </a:spcBef>
              <a:spcAft>
                <a:spcPts val="0"/>
              </a:spcAft>
              <a:buNone/>
            </a:pPr>
            <a:endParaRPr sz="2000">
              <a:solidFill>
                <a:schemeClr val="dk1"/>
              </a:solidFill>
              <a:latin typeface="Calibri"/>
              <a:ea typeface="Calibri"/>
              <a:cs typeface="Calibri"/>
              <a:sym typeface="Calibri"/>
            </a:endParaRPr>
          </a:p>
          <a:p>
            <a:pPr marL="0" marR="0" lvl="0" indent="0" algn="r" rtl="0">
              <a:spcBef>
                <a:spcPts val="0"/>
              </a:spcBef>
              <a:spcAft>
                <a:spcPts val="0"/>
              </a:spcAft>
              <a:buNone/>
            </a:pPr>
            <a:r>
              <a:rPr lang="en-US" sz="2000">
                <a:solidFill>
                  <a:schemeClr val="dk1"/>
                </a:solidFill>
                <a:latin typeface="Calibri"/>
                <a:ea typeface="Calibri"/>
                <a:cs typeface="Calibri"/>
                <a:sym typeface="Calibri"/>
              </a:rPr>
              <a:t>Leaf size</a:t>
            </a:r>
            <a:endParaRPr/>
          </a:p>
          <a:p>
            <a:pPr marL="0" marR="0" lvl="0" indent="0" algn="r" rtl="0">
              <a:spcBef>
                <a:spcPts val="0"/>
              </a:spcBef>
              <a:spcAft>
                <a:spcPts val="0"/>
              </a:spcAft>
              <a:buNone/>
            </a:pPr>
            <a:r>
              <a:rPr lang="en-US" sz="2000">
                <a:solidFill>
                  <a:schemeClr val="dk1"/>
                </a:solidFill>
                <a:latin typeface="Calibri"/>
                <a:ea typeface="Calibri"/>
                <a:cs typeface="Calibri"/>
                <a:sym typeface="Calibri"/>
              </a:rPr>
              <a:t>Specific leaf area (SLA)</a:t>
            </a:r>
            <a:endParaRPr/>
          </a:p>
          <a:p>
            <a:pPr marL="0" marR="0" lvl="0" indent="0" algn="r" rtl="0">
              <a:spcBef>
                <a:spcPts val="0"/>
              </a:spcBef>
              <a:spcAft>
                <a:spcPts val="0"/>
              </a:spcAft>
              <a:buNone/>
            </a:pPr>
            <a:r>
              <a:rPr lang="en-US" sz="2000">
                <a:solidFill>
                  <a:schemeClr val="dk1"/>
                </a:solidFill>
                <a:latin typeface="Calibri"/>
                <a:ea typeface="Calibri"/>
                <a:cs typeface="Calibri"/>
                <a:sym typeface="Calibri"/>
              </a:rPr>
              <a:t>Leaf nutrients concentrations</a:t>
            </a:r>
            <a:endParaRPr/>
          </a:p>
          <a:p>
            <a:pPr marL="0" marR="0" lvl="0" indent="0" algn="r" rtl="0">
              <a:spcBef>
                <a:spcPts val="0"/>
              </a:spcBef>
              <a:spcAft>
                <a:spcPts val="0"/>
              </a:spcAft>
              <a:buNone/>
            </a:pPr>
            <a:endParaRPr sz="2000">
              <a:solidFill>
                <a:schemeClr val="dk1"/>
              </a:solidFill>
              <a:latin typeface="Calibri"/>
              <a:ea typeface="Calibri"/>
              <a:cs typeface="Calibri"/>
              <a:sym typeface="Calibri"/>
            </a:endParaRPr>
          </a:p>
          <a:p>
            <a:pPr marL="0" marR="0" lvl="0" indent="0" algn="r" rtl="0">
              <a:spcBef>
                <a:spcPts val="0"/>
              </a:spcBef>
              <a:spcAft>
                <a:spcPts val="0"/>
              </a:spcAft>
              <a:buNone/>
            </a:pPr>
            <a:endParaRPr sz="2000">
              <a:solidFill>
                <a:schemeClr val="dk1"/>
              </a:solidFill>
              <a:latin typeface="Calibri"/>
              <a:ea typeface="Calibri"/>
              <a:cs typeface="Calibri"/>
              <a:sym typeface="Calibri"/>
            </a:endParaRPr>
          </a:p>
          <a:p>
            <a:pPr marL="0" marR="0" lvl="0" indent="0" algn="r" rtl="0">
              <a:spcBef>
                <a:spcPts val="0"/>
              </a:spcBef>
              <a:spcAft>
                <a:spcPts val="0"/>
              </a:spcAft>
              <a:buNone/>
            </a:pPr>
            <a:r>
              <a:rPr lang="en-US" sz="2000">
                <a:solidFill>
                  <a:schemeClr val="dk1"/>
                </a:solidFill>
                <a:latin typeface="Calibri"/>
                <a:ea typeface="Calibri"/>
                <a:cs typeface="Calibri"/>
                <a:sym typeface="Calibri"/>
              </a:rPr>
              <a:t>Density root tissues </a:t>
            </a:r>
            <a:endParaRPr/>
          </a:p>
          <a:p>
            <a:pPr marL="0" marR="0" lvl="0" indent="0" algn="r" rtl="0">
              <a:spcBef>
                <a:spcPts val="0"/>
              </a:spcBef>
              <a:spcAft>
                <a:spcPts val="0"/>
              </a:spcAft>
              <a:buNone/>
            </a:pPr>
            <a:r>
              <a:rPr lang="en-US" sz="2000">
                <a:solidFill>
                  <a:schemeClr val="dk1"/>
                </a:solidFill>
                <a:latin typeface="Calibri"/>
                <a:ea typeface="Calibri"/>
                <a:cs typeface="Calibri"/>
                <a:sym typeface="Calibri"/>
              </a:rPr>
              <a:t>Toor depth or root length</a:t>
            </a:r>
            <a:endParaRPr/>
          </a:p>
          <a:p>
            <a:pPr marL="0" marR="0" lvl="0" indent="0" algn="r" rtl="0">
              <a:spcBef>
                <a:spcPts val="0"/>
              </a:spcBef>
              <a:spcAft>
                <a:spcPts val="0"/>
              </a:spcAft>
              <a:buNone/>
            </a:pPr>
            <a:endParaRPr sz="2000">
              <a:solidFill>
                <a:schemeClr val="dk1"/>
              </a:solidFill>
              <a:latin typeface="Calibri"/>
              <a:ea typeface="Calibri"/>
              <a:cs typeface="Calibri"/>
              <a:sym typeface="Calibri"/>
            </a:endParaRPr>
          </a:p>
          <a:p>
            <a:pPr marL="0" marR="0" lvl="0" indent="0" algn="r" rtl="0">
              <a:spcBef>
                <a:spcPts val="0"/>
              </a:spcBef>
              <a:spcAft>
                <a:spcPts val="0"/>
              </a:spcAft>
              <a:buNone/>
            </a:pPr>
            <a:endParaRPr sz="2000">
              <a:solidFill>
                <a:schemeClr val="dk1"/>
              </a:solidFill>
              <a:latin typeface="Calibri"/>
              <a:ea typeface="Calibri"/>
              <a:cs typeface="Calibri"/>
              <a:sym typeface="Calibri"/>
            </a:endParaRPr>
          </a:p>
        </p:txBody>
      </p:sp>
      <p:sp>
        <p:nvSpPr>
          <p:cNvPr id="340" name="Google Shape;340;p21"/>
          <p:cNvSpPr txBox="1"/>
          <p:nvPr/>
        </p:nvSpPr>
        <p:spPr>
          <a:xfrm>
            <a:off x="7075738" y="2142300"/>
            <a:ext cx="4082400" cy="40934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Fecundity</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Light interception, competitive ability</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Resource acquisition</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Growth (fast, slow)</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Absorption (nutrients, water)</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Survival under drought</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341" name="Google Shape;341;p21"/>
          <p:cNvSpPr/>
          <p:nvPr/>
        </p:nvSpPr>
        <p:spPr>
          <a:xfrm>
            <a:off x="0" y="6586312"/>
            <a:ext cx="4646141"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Calibri"/>
                <a:ea typeface="Calibri"/>
                <a:cs typeface="Calibri"/>
                <a:sym typeface="Calibri"/>
              </a:rPr>
              <a:t>http://www3.gobiernodecanarias.org/medusa/wiki/index.php?title=Categor%C3%ADa:Flora_canaria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4000"/>
              <a:t>Trait-based functional ecology</a:t>
            </a:r>
            <a:endParaRPr/>
          </a:p>
        </p:txBody>
      </p:sp>
      <p:sp>
        <p:nvSpPr>
          <p:cNvPr id="348" name="Google Shape;348;p22"/>
          <p:cNvSpPr txBox="1">
            <a:spLocks noGrp="1"/>
          </p:cNvSpPr>
          <p:nvPr>
            <p:ph type="body" idx="1"/>
          </p:nvPr>
        </p:nvSpPr>
        <p:spPr>
          <a:xfrm>
            <a:off x="838200" y="1825625"/>
            <a:ext cx="10372105" cy="435133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500"/>
              <a:buNone/>
            </a:pPr>
            <a:r>
              <a:rPr lang="en-US" sz="2500" dirty="0"/>
              <a:t>Why are traits useful?</a:t>
            </a:r>
            <a:endParaRPr lang="en-US" dirty="0"/>
          </a:p>
          <a:p>
            <a:pPr marL="285750" lvl="0" indent="-285750" algn="l" rtl="0">
              <a:lnSpc>
                <a:spcPct val="150000"/>
              </a:lnSpc>
              <a:spcBef>
                <a:spcPts val="1000"/>
              </a:spcBef>
              <a:spcAft>
                <a:spcPts val="0"/>
              </a:spcAft>
              <a:buClr>
                <a:schemeClr val="dk1"/>
              </a:buClr>
              <a:buSzPts val="2500"/>
              <a:buChar char="•"/>
            </a:pPr>
            <a:r>
              <a:rPr lang="en-US" sz="2500" dirty="0"/>
              <a:t>They facilitate comparisons: operability of </a:t>
            </a:r>
            <a:r>
              <a:rPr lang="en-US" sz="2400" dirty="0"/>
              <a:t>systems around the world, regardless of their compositions </a:t>
            </a:r>
            <a:r>
              <a:rPr lang="en-US" sz="2500" dirty="0"/>
              <a:t>(</a:t>
            </a:r>
            <a:r>
              <a:rPr lang="en-US" sz="2500" dirty="0" err="1">
                <a:latin typeface="Teko"/>
                <a:ea typeface="Teko"/>
                <a:cs typeface="Teko"/>
                <a:sym typeface="Teko"/>
              </a:rPr>
              <a:t>Raunkiaer</a:t>
            </a:r>
            <a:r>
              <a:rPr lang="en-US" sz="2500" dirty="0">
                <a:latin typeface="Teko"/>
                <a:ea typeface="Teko"/>
                <a:cs typeface="Teko"/>
                <a:sym typeface="Teko"/>
              </a:rPr>
              <a:t> 1937; Grime 1979</a:t>
            </a:r>
            <a:r>
              <a:rPr lang="en-US" sz="2500" dirty="0"/>
              <a:t>).</a:t>
            </a:r>
            <a:endParaRPr dirty="0"/>
          </a:p>
          <a:p>
            <a:pPr marL="285750" lvl="0" indent="-285750" algn="l" rtl="0">
              <a:lnSpc>
                <a:spcPct val="150000"/>
              </a:lnSpc>
              <a:spcBef>
                <a:spcPts val="1000"/>
              </a:spcBef>
              <a:spcAft>
                <a:spcPts val="0"/>
              </a:spcAft>
              <a:buClr>
                <a:schemeClr val="dk1"/>
              </a:buClr>
              <a:buSzPts val="2500"/>
              <a:buChar char="•"/>
            </a:pPr>
            <a:r>
              <a:rPr lang="en-US" sz="2500" dirty="0"/>
              <a:t>Ecosystem management (e.g., wetlands, shrubland, forests) could be compared to different floras or geographical regions. </a:t>
            </a:r>
            <a:endParaRPr dirty="0"/>
          </a:p>
        </p:txBody>
      </p:sp>
      <p:sp>
        <p:nvSpPr>
          <p:cNvPr id="349" name="Google Shape;34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cxnSp>
        <p:nvCxnSpPr>
          <p:cNvPr id="350" name="Google Shape;350;p22"/>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23"/>
          <p:cNvPicPr preferRelativeResize="0"/>
          <p:nvPr/>
        </p:nvPicPr>
        <p:blipFill rotWithShape="1">
          <a:blip r:embed="rId3">
            <a:alphaModFix/>
          </a:blip>
          <a:srcRect l="9175" t="14718" r="56246" b="48783"/>
          <a:stretch/>
        </p:blipFill>
        <p:spPr>
          <a:xfrm>
            <a:off x="6047130" y="1778854"/>
            <a:ext cx="2555250" cy="1890395"/>
          </a:xfrm>
          <a:prstGeom prst="rect">
            <a:avLst/>
          </a:prstGeom>
          <a:noFill/>
          <a:ln>
            <a:noFill/>
          </a:ln>
        </p:spPr>
      </p:pic>
      <p:sp>
        <p:nvSpPr>
          <p:cNvPr id="357" name="Google Shape;357;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4000" dirty="0"/>
              <a:t>Trait combinations</a:t>
            </a:r>
            <a:endParaRPr dirty="0"/>
          </a:p>
        </p:txBody>
      </p:sp>
      <p:sp>
        <p:nvSpPr>
          <p:cNvPr id="358" name="Google Shape;358;p23"/>
          <p:cNvSpPr txBox="1">
            <a:spLocks noGrp="1"/>
          </p:cNvSpPr>
          <p:nvPr>
            <p:ph type="body" idx="1"/>
          </p:nvPr>
        </p:nvSpPr>
        <p:spPr>
          <a:xfrm>
            <a:off x="569259" y="1780218"/>
            <a:ext cx="4979530" cy="4351338"/>
          </a:xfrm>
          <a:prstGeom prst="rect">
            <a:avLst/>
          </a:prstGeom>
          <a:noFill/>
          <a:ln>
            <a:noFill/>
          </a:ln>
        </p:spPr>
        <p:txBody>
          <a:bodyPr spcFirstLastPara="1" wrap="square" lIns="91425" tIns="45700" rIns="91425" bIns="45700" anchor="t" anchorCtr="0">
            <a:normAutofit lnSpcReduction="10000"/>
          </a:bodyPr>
          <a:lstStyle/>
          <a:p>
            <a:pPr marL="228600" lvl="0" indent="-228631" algn="l" rtl="0">
              <a:lnSpc>
                <a:spcPct val="150000"/>
              </a:lnSpc>
              <a:spcBef>
                <a:spcPts val="0"/>
              </a:spcBef>
              <a:spcAft>
                <a:spcPts val="0"/>
              </a:spcAft>
              <a:buClr>
                <a:schemeClr val="dk1"/>
              </a:buClr>
              <a:buSzPct val="100000"/>
              <a:buChar char="•"/>
            </a:pPr>
            <a:r>
              <a:rPr lang="en-US" sz="2000" dirty="0"/>
              <a:t>Trade-off arise because evolutionary pressures select for specific traits in specific environments</a:t>
            </a:r>
            <a:endParaRPr sz="2000" dirty="0"/>
          </a:p>
          <a:p>
            <a:pPr marL="228600" lvl="0" indent="-228631" algn="l" rtl="0">
              <a:lnSpc>
                <a:spcPct val="150000"/>
              </a:lnSpc>
              <a:spcBef>
                <a:spcPts val="1000"/>
              </a:spcBef>
              <a:spcAft>
                <a:spcPts val="0"/>
              </a:spcAft>
              <a:buClr>
                <a:schemeClr val="dk1"/>
              </a:buClr>
              <a:buSzPct val="100000"/>
              <a:buChar char="•"/>
            </a:pPr>
            <a:r>
              <a:rPr lang="en-US" sz="2000" dirty="0"/>
              <a:t>Example: species with high specific leaf area may be best suited to thrive in resource-rich environments, whereas those with low SLA might be best at withstanding drought </a:t>
            </a:r>
          </a:p>
          <a:p>
            <a:pPr marL="228600" lvl="0" indent="-228631" algn="l" rtl="0">
              <a:lnSpc>
                <a:spcPct val="150000"/>
              </a:lnSpc>
              <a:spcBef>
                <a:spcPts val="1000"/>
              </a:spcBef>
              <a:spcAft>
                <a:spcPts val="0"/>
              </a:spcAft>
              <a:buClr>
                <a:schemeClr val="dk1"/>
              </a:buClr>
              <a:buSzPct val="100000"/>
              <a:buChar char="•"/>
            </a:pPr>
            <a:r>
              <a:rPr lang="en-US" sz="2000" dirty="0"/>
              <a:t>Leaf thickness inform about how plants cope with dry environments</a:t>
            </a:r>
            <a:endParaRPr sz="2000" dirty="0"/>
          </a:p>
        </p:txBody>
      </p:sp>
      <p:sp>
        <p:nvSpPr>
          <p:cNvPr id="359" name="Google Shape;35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cxnSp>
        <p:nvCxnSpPr>
          <p:cNvPr id="360" name="Google Shape;360;p23"/>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361" name="Google Shape;361;p23"/>
          <p:cNvSpPr txBox="1"/>
          <p:nvPr/>
        </p:nvSpPr>
        <p:spPr>
          <a:xfrm>
            <a:off x="9529342" y="5378464"/>
            <a:ext cx="2259830" cy="78479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500"/>
              <a:buFont typeface="Calibri"/>
              <a:buChar char="-"/>
            </a:pPr>
            <a:r>
              <a:rPr lang="en-US" sz="1500" dirty="0">
                <a:solidFill>
                  <a:schemeClr val="dk1"/>
                </a:solidFill>
                <a:latin typeface="Calibri"/>
                <a:ea typeface="Calibri"/>
                <a:cs typeface="Calibri"/>
                <a:sym typeface="Calibri"/>
              </a:rPr>
              <a:t>Low specific leaf area</a:t>
            </a:r>
            <a:endParaRPr dirty="0"/>
          </a:p>
          <a:p>
            <a:pPr marL="171450" marR="0" lvl="0" indent="-171450" algn="l" rtl="0">
              <a:spcBef>
                <a:spcPts val="0"/>
              </a:spcBef>
              <a:spcAft>
                <a:spcPts val="0"/>
              </a:spcAft>
              <a:buClr>
                <a:schemeClr val="dk1"/>
              </a:buClr>
              <a:buSzPts val="1500"/>
              <a:buFont typeface="Calibri"/>
              <a:buChar char="-"/>
            </a:pPr>
            <a:r>
              <a:rPr lang="en-US" sz="1500" dirty="0">
                <a:solidFill>
                  <a:schemeClr val="dk1"/>
                </a:solidFill>
                <a:latin typeface="Calibri"/>
                <a:ea typeface="Calibri"/>
                <a:cs typeface="Calibri"/>
                <a:sym typeface="Calibri"/>
              </a:rPr>
              <a:t>High tissue density </a:t>
            </a:r>
            <a:endParaRPr dirty="0"/>
          </a:p>
          <a:p>
            <a:pPr marL="171450" marR="0" lvl="0" indent="-171450" algn="l" rtl="0">
              <a:spcBef>
                <a:spcPts val="0"/>
              </a:spcBef>
              <a:spcAft>
                <a:spcPts val="0"/>
              </a:spcAft>
              <a:buClr>
                <a:schemeClr val="dk1"/>
              </a:buClr>
              <a:buSzPts val="1500"/>
              <a:buFont typeface="Calibri"/>
              <a:buChar char="-"/>
            </a:pPr>
            <a:r>
              <a:rPr lang="en-US" sz="1500" dirty="0">
                <a:solidFill>
                  <a:schemeClr val="dk1"/>
                </a:solidFill>
                <a:latin typeface="Calibri"/>
                <a:ea typeface="Calibri"/>
                <a:cs typeface="Calibri"/>
                <a:sym typeface="Calibri"/>
              </a:rPr>
              <a:t>SLOW growth </a:t>
            </a:r>
            <a:endParaRPr dirty="0"/>
          </a:p>
        </p:txBody>
      </p:sp>
      <p:sp>
        <p:nvSpPr>
          <p:cNvPr id="362" name="Google Shape;362;p23"/>
          <p:cNvSpPr/>
          <p:nvPr/>
        </p:nvSpPr>
        <p:spPr>
          <a:xfrm>
            <a:off x="6699560" y="3951243"/>
            <a:ext cx="107914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7F7F7F"/>
                </a:solidFill>
                <a:latin typeface="Teko"/>
                <a:ea typeface="Teko"/>
                <a:cs typeface="Teko"/>
                <a:sym typeface="Teko"/>
              </a:rPr>
              <a:t>@</a:t>
            </a:r>
            <a:r>
              <a:rPr lang="en-US" sz="1200" dirty="0" err="1">
                <a:solidFill>
                  <a:srgbClr val="7F7F7F"/>
                </a:solidFill>
                <a:latin typeface="Teko"/>
                <a:ea typeface="Teko"/>
                <a:cs typeface="Teko"/>
                <a:sym typeface="Teko"/>
              </a:rPr>
              <a:t>MagdaGarbowski</a:t>
            </a:r>
            <a:endParaRPr sz="1200" dirty="0">
              <a:solidFill>
                <a:srgbClr val="7F7F7F"/>
              </a:solidFill>
              <a:latin typeface="Teko"/>
              <a:ea typeface="Teko"/>
              <a:cs typeface="Teko"/>
              <a:sym typeface="Teko"/>
            </a:endParaRPr>
          </a:p>
        </p:txBody>
      </p:sp>
      <p:pic>
        <p:nvPicPr>
          <p:cNvPr id="363" name="Google Shape;363;p23"/>
          <p:cNvPicPr preferRelativeResize="0"/>
          <p:nvPr/>
        </p:nvPicPr>
        <p:blipFill rotWithShape="1">
          <a:blip r:embed="rId4">
            <a:alphaModFix/>
          </a:blip>
          <a:srcRect/>
          <a:stretch/>
        </p:blipFill>
        <p:spPr>
          <a:xfrm>
            <a:off x="5857369" y="4250177"/>
            <a:ext cx="3820058" cy="2438740"/>
          </a:xfrm>
          <a:prstGeom prst="rect">
            <a:avLst/>
          </a:prstGeom>
          <a:noFill/>
          <a:ln>
            <a:noFill/>
          </a:ln>
        </p:spPr>
      </p:pic>
      <p:sp>
        <p:nvSpPr>
          <p:cNvPr id="366" name="Google Shape;366;p23"/>
          <p:cNvSpPr txBox="1"/>
          <p:nvPr/>
        </p:nvSpPr>
        <p:spPr>
          <a:xfrm>
            <a:off x="8042931" y="1766587"/>
            <a:ext cx="2555249" cy="78479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500"/>
              <a:buFont typeface="Calibri"/>
              <a:buChar char="-"/>
            </a:pPr>
            <a:r>
              <a:rPr lang="en-US" sz="1500" dirty="0">
                <a:solidFill>
                  <a:schemeClr val="dk1"/>
                </a:solidFill>
                <a:latin typeface="Calibri"/>
                <a:ea typeface="Calibri"/>
                <a:cs typeface="Calibri"/>
                <a:sym typeface="Calibri"/>
              </a:rPr>
              <a:t>High specific leaf area </a:t>
            </a:r>
            <a:endParaRPr dirty="0"/>
          </a:p>
          <a:p>
            <a:pPr marL="171450" marR="0" lvl="0" indent="-171450" algn="l" rtl="0">
              <a:spcBef>
                <a:spcPts val="0"/>
              </a:spcBef>
              <a:spcAft>
                <a:spcPts val="0"/>
              </a:spcAft>
              <a:buClr>
                <a:schemeClr val="dk1"/>
              </a:buClr>
              <a:buSzPts val="1500"/>
              <a:buFont typeface="Calibri"/>
              <a:buChar char="-"/>
            </a:pPr>
            <a:r>
              <a:rPr lang="en-US" sz="1500" dirty="0">
                <a:solidFill>
                  <a:schemeClr val="dk1"/>
                </a:solidFill>
                <a:latin typeface="Calibri"/>
                <a:ea typeface="Calibri"/>
                <a:cs typeface="Calibri"/>
                <a:sym typeface="Calibri"/>
              </a:rPr>
              <a:t>Low tissue density </a:t>
            </a:r>
            <a:endParaRPr dirty="0"/>
          </a:p>
          <a:p>
            <a:pPr marL="171450" marR="0" lvl="0" indent="-171450" algn="l" rtl="0">
              <a:spcBef>
                <a:spcPts val="0"/>
              </a:spcBef>
              <a:spcAft>
                <a:spcPts val="0"/>
              </a:spcAft>
              <a:buClr>
                <a:schemeClr val="dk1"/>
              </a:buClr>
              <a:buSzPts val="1500"/>
              <a:buFont typeface="Calibri"/>
              <a:buChar char="-"/>
            </a:pPr>
            <a:r>
              <a:rPr lang="en-US" sz="1500" dirty="0">
                <a:solidFill>
                  <a:schemeClr val="dk1"/>
                </a:solidFill>
                <a:latin typeface="Calibri"/>
                <a:ea typeface="Calibri"/>
                <a:cs typeface="Calibri"/>
                <a:sym typeface="Calibri"/>
              </a:rPr>
              <a:t>FAST growth </a:t>
            </a:r>
            <a:endParaRPr dirty="0"/>
          </a:p>
        </p:txBody>
      </p:sp>
      <p:sp>
        <p:nvSpPr>
          <p:cNvPr id="367" name="Google Shape;367;p23"/>
          <p:cNvSpPr/>
          <p:nvPr/>
        </p:nvSpPr>
        <p:spPr>
          <a:xfrm>
            <a:off x="5772834" y="1778854"/>
            <a:ext cx="8673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Herb</a:t>
            </a:r>
            <a:endParaRPr b="1" dirty="0"/>
          </a:p>
        </p:txBody>
      </p:sp>
      <p:sp>
        <p:nvSpPr>
          <p:cNvPr id="368" name="Google Shape;368;p23"/>
          <p:cNvSpPr/>
          <p:nvPr/>
        </p:nvSpPr>
        <p:spPr>
          <a:xfrm>
            <a:off x="5956902" y="4185011"/>
            <a:ext cx="86299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Bush</a:t>
            </a:r>
            <a:endParaRPr b="1" dirty="0"/>
          </a:p>
        </p:txBody>
      </p:sp>
      <p:pic>
        <p:nvPicPr>
          <p:cNvPr id="2" name="Picture 1">
            <a:extLst>
              <a:ext uri="{FF2B5EF4-FFF2-40B4-BE49-F238E27FC236}">
                <a16:creationId xmlns:a16="http://schemas.microsoft.com/office/drawing/2014/main" id="{32856E56-AA7E-4C56-8858-B3392CA9BC3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06" b="89655" l="2138" r="90736">
                        <a14:foregroundMark x1="2930" y1="40213" x2="2138" y2="40887"/>
                        <a14:foregroundMark x1="3551" y1="43817" x2="9739" y2="56650"/>
                        <a14:foregroundMark x1="2375" y1="41379" x2="2578" y2="41799"/>
                        <a14:foregroundMark x1="89549" y1="37192" x2="90736" y2="37438"/>
                        <a14:backgroundMark x1="2138" y1="42857" x2="11401" y2="33990"/>
                        <a14:backgroundMark x1="11401" y1="33990" x2="12114" y2="33990"/>
                        <a14:backgroundMark x1="2613" y1="40887" x2="2613" y2="41379"/>
                        <a14:backgroundMark x1="4751" y1="38177" x2="2850" y2="40148"/>
                      </a14:backgroundRemoval>
                    </a14:imgEffect>
                  </a14:imgLayer>
                </a14:imgProps>
              </a:ext>
            </a:extLst>
          </a:blip>
          <a:stretch>
            <a:fillRect/>
          </a:stretch>
        </p:blipFill>
        <p:spPr>
          <a:xfrm>
            <a:off x="9619022" y="2856681"/>
            <a:ext cx="1941158" cy="1871996"/>
          </a:xfrm>
          <a:prstGeom prst="rect">
            <a:avLst/>
          </a:prstGeom>
        </p:spPr>
      </p:pic>
      <p:sp>
        <p:nvSpPr>
          <p:cNvPr id="16" name="Google Shape;368;p23">
            <a:extLst>
              <a:ext uri="{FF2B5EF4-FFF2-40B4-BE49-F238E27FC236}">
                <a16:creationId xmlns:a16="http://schemas.microsoft.com/office/drawing/2014/main" id="{B946E019-9E73-412D-B0F3-0E522B0F033B}"/>
              </a:ext>
            </a:extLst>
          </p:cNvPr>
          <p:cNvSpPr/>
          <p:nvPr/>
        </p:nvSpPr>
        <p:spPr>
          <a:xfrm>
            <a:off x="10189204" y="2721417"/>
            <a:ext cx="1658373"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Succulent</a:t>
            </a:r>
            <a:endParaRPr b="1" dirty="0"/>
          </a:p>
        </p:txBody>
      </p:sp>
      <p:sp>
        <p:nvSpPr>
          <p:cNvPr id="17" name="Rectangle 16">
            <a:extLst>
              <a:ext uri="{FF2B5EF4-FFF2-40B4-BE49-F238E27FC236}">
                <a16:creationId xmlns:a16="http://schemas.microsoft.com/office/drawing/2014/main" id="{54DCBEF1-AAD3-4BB0-B2F2-5EC38C244FBA}"/>
              </a:ext>
            </a:extLst>
          </p:cNvPr>
          <p:cNvSpPr/>
          <p:nvPr/>
        </p:nvSpPr>
        <p:spPr>
          <a:xfrm>
            <a:off x="-215173" y="6589780"/>
            <a:ext cx="6096000" cy="230832"/>
          </a:xfrm>
          <a:prstGeom prst="rect">
            <a:avLst/>
          </a:prstGeom>
        </p:spPr>
        <p:txBody>
          <a:bodyPr>
            <a:spAutoFit/>
          </a:bodyPr>
          <a:lstStyle/>
          <a:p>
            <a:pPr algn="r"/>
            <a:r>
              <a:rPr lang="en-US" sz="900" dirty="0">
                <a:solidFill>
                  <a:srgbClr val="968A52"/>
                </a:solidFill>
              </a:rPr>
              <a:t>https://www3.gobiernodecanarias.org/medusa/ecoescuela/recursosdigitales/files/formidable/Pisos-Tenerife.pdf</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375" name="Google Shape;37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Calibri"/>
              <a:buNone/>
            </a:pPr>
            <a:r>
              <a:rPr lang="en-US" sz="3600"/>
              <a:t>Plant ecological strategies </a:t>
            </a:r>
            <a:endParaRPr/>
          </a:p>
        </p:txBody>
      </p:sp>
      <p:cxnSp>
        <p:nvCxnSpPr>
          <p:cNvPr id="376" name="Google Shape;376;p24"/>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377" name="Google Shape;377;p24"/>
          <p:cNvSpPr txBox="1"/>
          <p:nvPr/>
        </p:nvSpPr>
        <p:spPr>
          <a:xfrm>
            <a:off x="9213694" y="5764627"/>
            <a:ext cx="163217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eko"/>
                <a:ea typeface="Teko"/>
                <a:cs typeface="Teko"/>
                <a:sym typeface="Teko"/>
              </a:rPr>
              <a:t>Weigelt et al 2021</a:t>
            </a:r>
            <a:endParaRPr/>
          </a:p>
        </p:txBody>
      </p:sp>
      <p:pic>
        <p:nvPicPr>
          <p:cNvPr id="378" name="Google Shape;378;p24" descr="Diagram&#10;&#10;Description automatically generated"/>
          <p:cNvPicPr preferRelativeResize="0"/>
          <p:nvPr/>
        </p:nvPicPr>
        <p:blipFill rotWithShape="1">
          <a:blip r:embed="rId3">
            <a:alphaModFix/>
          </a:blip>
          <a:srcRect/>
          <a:stretch/>
        </p:blipFill>
        <p:spPr>
          <a:xfrm>
            <a:off x="3026797" y="1776725"/>
            <a:ext cx="6138406" cy="4677420"/>
          </a:xfrm>
          <a:prstGeom prst="rect">
            <a:avLst/>
          </a:prstGeom>
          <a:noFill/>
          <a:ln w="22225" cap="flat" cmpd="sng">
            <a:solidFill>
              <a:srgbClr val="000000"/>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26"/>
          <p:cNvPicPr preferRelativeResize="0"/>
          <p:nvPr/>
        </p:nvPicPr>
        <p:blipFill rotWithShape="1">
          <a:blip r:embed="rId3">
            <a:alphaModFix/>
          </a:blip>
          <a:srcRect/>
          <a:stretch/>
        </p:blipFill>
        <p:spPr>
          <a:xfrm>
            <a:off x="6095999" y="3164175"/>
            <a:ext cx="5920217" cy="2288229"/>
          </a:xfrm>
          <a:prstGeom prst="rect">
            <a:avLst/>
          </a:prstGeom>
          <a:noFill/>
          <a:ln>
            <a:noFill/>
          </a:ln>
        </p:spPr>
      </p:pic>
      <p:sp>
        <p:nvSpPr>
          <p:cNvPr id="394" name="Google Shape;39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Calibri"/>
              <a:buNone/>
            </a:pPr>
            <a:r>
              <a:rPr lang="en-US" sz="3200"/>
              <a:t>Trait-based ecology</a:t>
            </a:r>
            <a:endParaRPr/>
          </a:p>
        </p:txBody>
      </p:sp>
      <p:cxnSp>
        <p:nvCxnSpPr>
          <p:cNvPr id="395" name="Google Shape;395;p26"/>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396" name="Google Shape;396;p26"/>
          <p:cNvSpPr txBox="1">
            <a:spLocks noGrp="1"/>
          </p:cNvSpPr>
          <p:nvPr>
            <p:ph type="body" idx="1"/>
          </p:nvPr>
        </p:nvSpPr>
        <p:spPr>
          <a:xfrm>
            <a:off x="569256" y="1780218"/>
            <a:ext cx="5526743" cy="43513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500"/>
              <a:buNone/>
            </a:pPr>
            <a:r>
              <a:rPr lang="en-US" sz="2500" dirty="0"/>
              <a:t>Prediction of species arrival, persistence and coexistence in communities</a:t>
            </a:r>
            <a:endParaRPr dirty="0"/>
          </a:p>
          <a:p>
            <a:pPr marL="0" lvl="0" indent="0" algn="l" rtl="0">
              <a:lnSpc>
                <a:spcPct val="150000"/>
              </a:lnSpc>
              <a:spcBef>
                <a:spcPts val="1000"/>
              </a:spcBef>
              <a:spcAft>
                <a:spcPts val="0"/>
              </a:spcAft>
              <a:buClr>
                <a:schemeClr val="dk1"/>
              </a:buClr>
              <a:buSzPts val="2500"/>
              <a:buNone/>
            </a:pPr>
            <a:endParaRPr sz="2500" dirty="0"/>
          </a:p>
          <a:p>
            <a:pPr marL="0" lvl="0" indent="0" algn="l" rtl="0">
              <a:lnSpc>
                <a:spcPct val="150000"/>
              </a:lnSpc>
              <a:spcBef>
                <a:spcPts val="1000"/>
              </a:spcBef>
              <a:spcAft>
                <a:spcPts val="0"/>
              </a:spcAft>
              <a:buClr>
                <a:schemeClr val="dk1"/>
              </a:buClr>
              <a:buSzPts val="2500"/>
              <a:buNone/>
            </a:pPr>
            <a:r>
              <a:rPr lang="en-US" sz="2500" dirty="0"/>
              <a:t>Conceptual model of community </a:t>
            </a:r>
            <a:endParaRPr dirty="0"/>
          </a:p>
          <a:p>
            <a:pPr marL="0" lvl="0" indent="0" algn="l" rtl="0">
              <a:lnSpc>
                <a:spcPct val="150000"/>
              </a:lnSpc>
              <a:spcBef>
                <a:spcPts val="1000"/>
              </a:spcBef>
              <a:spcAft>
                <a:spcPts val="0"/>
              </a:spcAft>
              <a:buClr>
                <a:schemeClr val="dk1"/>
              </a:buClr>
              <a:buSzPts val="2500"/>
              <a:buNone/>
            </a:pPr>
            <a:r>
              <a:rPr lang="en-US" sz="2500" dirty="0"/>
              <a:t>assembly in terms of species functional </a:t>
            </a:r>
            <a:endParaRPr dirty="0"/>
          </a:p>
          <a:p>
            <a:pPr marL="0" lvl="0" indent="0" algn="l" rtl="0">
              <a:lnSpc>
                <a:spcPct val="150000"/>
              </a:lnSpc>
              <a:spcBef>
                <a:spcPts val="1000"/>
              </a:spcBef>
              <a:spcAft>
                <a:spcPts val="0"/>
              </a:spcAft>
              <a:buClr>
                <a:schemeClr val="dk1"/>
              </a:buClr>
              <a:buSzPts val="2500"/>
              <a:buNone/>
            </a:pPr>
            <a:r>
              <a:rPr lang="en-US" sz="2500" dirty="0"/>
              <a:t>traits (phenotypes)</a:t>
            </a:r>
            <a:endParaRPr dirty="0"/>
          </a:p>
        </p:txBody>
      </p:sp>
      <p:sp>
        <p:nvSpPr>
          <p:cNvPr id="397" name="Google Shape;397;p26"/>
          <p:cNvSpPr/>
          <p:nvPr/>
        </p:nvSpPr>
        <p:spPr>
          <a:xfrm>
            <a:off x="9817756" y="5731446"/>
            <a:ext cx="181492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222222"/>
                </a:solidFill>
                <a:latin typeface="Teko"/>
                <a:ea typeface="Teko"/>
                <a:cs typeface="Teko"/>
                <a:sym typeface="Teko"/>
              </a:rPr>
              <a:t>Kraft &amp; Ackerly 2014</a:t>
            </a:r>
            <a:endParaRPr sz="2000">
              <a:solidFill>
                <a:schemeClr val="dk1"/>
              </a:solidFill>
              <a:latin typeface="Teko"/>
              <a:ea typeface="Teko"/>
              <a:cs typeface="Teko"/>
              <a:sym typeface="Teko"/>
            </a:endParaRPr>
          </a:p>
        </p:txBody>
      </p:sp>
      <p:sp>
        <p:nvSpPr>
          <p:cNvPr id="398" name="Google Shape;398;p26"/>
          <p:cNvSpPr/>
          <p:nvPr/>
        </p:nvSpPr>
        <p:spPr>
          <a:xfrm>
            <a:off x="6809632" y="2385383"/>
            <a:ext cx="370486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chemeClr val="dk1"/>
                </a:solidFill>
                <a:latin typeface="Calibri"/>
                <a:ea typeface="Calibri"/>
                <a:cs typeface="Calibri"/>
                <a:sym typeface="Calibri"/>
              </a:rPr>
              <a:t>Community assembly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Calibri"/>
              <a:buNone/>
            </a:pPr>
            <a:r>
              <a:rPr lang="en-US" sz="3200"/>
              <a:t>Trait-based ecology</a:t>
            </a:r>
            <a:endParaRPr/>
          </a:p>
        </p:txBody>
      </p:sp>
      <p:cxnSp>
        <p:nvCxnSpPr>
          <p:cNvPr id="395" name="Google Shape;395;p26"/>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pic>
        <p:nvPicPr>
          <p:cNvPr id="4" name="Picture 3">
            <a:extLst>
              <a:ext uri="{FF2B5EF4-FFF2-40B4-BE49-F238E27FC236}">
                <a16:creationId xmlns:a16="http://schemas.microsoft.com/office/drawing/2014/main" id="{707594E0-40A9-43A6-A560-885041A6A25D}"/>
              </a:ext>
            </a:extLst>
          </p:cNvPr>
          <p:cNvPicPr>
            <a:picLocks noChangeAspect="1"/>
          </p:cNvPicPr>
          <p:nvPr/>
        </p:nvPicPr>
        <p:blipFill rotWithShape="1">
          <a:blip r:embed="rId3"/>
          <a:srcRect t="7093"/>
          <a:stretch/>
        </p:blipFill>
        <p:spPr>
          <a:xfrm>
            <a:off x="1939598" y="2329454"/>
            <a:ext cx="8009736" cy="3939680"/>
          </a:xfrm>
          <a:prstGeom prst="rect">
            <a:avLst/>
          </a:prstGeom>
        </p:spPr>
      </p:pic>
      <p:sp>
        <p:nvSpPr>
          <p:cNvPr id="11" name="Rectangle 10">
            <a:extLst>
              <a:ext uri="{FF2B5EF4-FFF2-40B4-BE49-F238E27FC236}">
                <a16:creationId xmlns:a16="http://schemas.microsoft.com/office/drawing/2014/main" id="{C08C964E-99C4-43A4-A444-D8453EA143D6}"/>
              </a:ext>
            </a:extLst>
          </p:cNvPr>
          <p:cNvSpPr/>
          <p:nvPr/>
        </p:nvSpPr>
        <p:spPr>
          <a:xfrm>
            <a:off x="9830580" y="6404398"/>
            <a:ext cx="2183611" cy="369332"/>
          </a:xfrm>
          <a:prstGeom prst="rect">
            <a:avLst/>
          </a:prstGeom>
        </p:spPr>
        <p:txBody>
          <a:bodyPr wrap="none">
            <a:spAutoFit/>
          </a:bodyPr>
          <a:lstStyle/>
          <a:p>
            <a:r>
              <a:rPr lang="en-US" sz="1800" dirty="0">
                <a:solidFill>
                  <a:schemeClr val="tx1">
                    <a:lumMod val="65000"/>
                    <a:lumOff val="35000"/>
                  </a:schemeClr>
                </a:solidFill>
                <a:latin typeface="Agency FB" panose="020B0503020202020204" pitchFamily="34" charset="0"/>
              </a:rPr>
              <a:t>Barajas Barbosa et al 2023</a:t>
            </a:r>
          </a:p>
        </p:txBody>
      </p:sp>
      <p:sp>
        <p:nvSpPr>
          <p:cNvPr id="5" name="Rectangle 4">
            <a:extLst>
              <a:ext uri="{FF2B5EF4-FFF2-40B4-BE49-F238E27FC236}">
                <a16:creationId xmlns:a16="http://schemas.microsoft.com/office/drawing/2014/main" id="{600C8ED9-7647-4474-99FE-980889F22D05}"/>
              </a:ext>
            </a:extLst>
          </p:cNvPr>
          <p:cNvSpPr/>
          <p:nvPr/>
        </p:nvSpPr>
        <p:spPr>
          <a:xfrm>
            <a:off x="633059" y="1750037"/>
            <a:ext cx="5915402" cy="307777"/>
          </a:xfrm>
          <a:prstGeom prst="rect">
            <a:avLst/>
          </a:prstGeom>
        </p:spPr>
        <p:txBody>
          <a:bodyPr wrap="none">
            <a:spAutoFit/>
          </a:bodyPr>
          <a:lstStyle/>
          <a:p>
            <a:r>
              <a:rPr lang="en-US" dirty="0">
                <a:latin typeface="Verdana" panose="020B0604030504040204" pitchFamily="34" charset="0"/>
                <a:ea typeface="Verdana" panose="020B0604030504040204" pitchFamily="34" charset="0"/>
              </a:rPr>
              <a:t>Example: Assembly of functional diversity on an insular system</a:t>
            </a:r>
          </a:p>
        </p:txBody>
      </p:sp>
      <p:sp>
        <p:nvSpPr>
          <p:cNvPr id="6" name="Rectangle 5">
            <a:extLst>
              <a:ext uri="{FF2B5EF4-FFF2-40B4-BE49-F238E27FC236}">
                <a16:creationId xmlns:a16="http://schemas.microsoft.com/office/drawing/2014/main" id="{D7619657-F03B-4963-BF26-156EFD242F5A}"/>
              </a:ext>
            </a:extLst>
          </p:cNvPr>
          <p:cNvSpPr/>
          <p:nvPr/>
        </p:nvSpPr>
        <p:spPr>
          <a:xfrm>
            <a:off x="739054" y="3936083"/>
            <a:ext cx="1301959" cy="307777"/>
          </a:xfrm>
          <a:prstGeom prst="rect">
            <a:avLst/>
          </a:prstGeom>
        </p:spPr>
        <p:txBody>
          <a:bodyPr wrap="none">
            <a:spAutoFit/>
          </a:bodyPr>
          <a:lstStyle/>
          <a:p>
            <a:r>
              <a:rPr lang="en-US" b="1" dirty="0">
                <a:latin typeface="Verdana" panose="020B0604030504040204" pitchFamily="34" charset="0"/>
                <a:ea typeface="Verdana" panose="020B0604030504040204" pitchFamily="34" charset="0"/>
              </a:rPr>
              <a:t>Hypothesis</a:t>
            </a:r>
          </a:p>
        </p:txBody>
      </p:sp>
    </p:spTree>
    <p:extLst>
      <p:ext uri="{BB962C8B-B14F-4D97-AF65-F5344CB8AC3E}">
        <p14:creationId xmlns:p14="http://schemas.microsoft.com/office/powerpoint/2010/main" val="32323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200"/>
              <a:buFont typeface="Calibri"/>
              <a:buNone/>
            </a:pPr>
            <a:r>
              <a:rPr lang="en-US" sz="3200"/>
              <a:t>Trait-based ecology</a:t>
            </a:r>
            <a:endParaRPr/>
          </a:p>
        </p:txBody>
      </p:sp>
      <p:cxnSp>
        <p:nvCxnSpPr>
          <p:cNvPr id="395" name="Google Shape;395;p26"/>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8" name="Rectangle 7">
            <a:extLst>
              <a:ext uri="{FF2B5EF4-FFF2-40B4-BE49-F238E27FC236}">
                <a16:creationId xmlns:a16="http://schemas.microsoft.com/office/drawing/2014/main" id="{D4504550-4150-46F6-A1FD-1886BFD45B95}"/>
              </a:ext>
            </a:extLst>
          </p:cNvPr>
          <p:cNvSpPr/>
          <p:nvPr/>
        </p:nvSpPr>
        <p:spPr>
          <a:xfrm>
            <a:off x="6348629" y="5695123"/>
            <a:ext cx="2183611" cy="369332"/>
          </a:xfrm>
          <a:prstGeom prst="rect">
            <a:avLst/>
          </a:prstGeom>
        </p:spPr>
        <p:txBody>
          <a:bodyPr wrap="none">
            <a:spAutoFit/>
          </a:bodyPr>
          <a:lstStyle/>
          <a:p>
            <a:r>
              <a:rPr lang="en-US" sz="1800" dirty="0">
                <a:solidFill>
                  <a:schemeClr val="tx1">
                    <a:lumMod val="65000"/>
                    <a:lumOff val="35000"/>
                  </a:schemeClr>
                </a:solidFill>
                <a:latin typeface="Agency FB" panose="020B0503020202020204" pitchFamily="34" charset="0"/>
              </a:rPr>
              <a:t>Barajas Barbosa et al 2023</a:t>
            </a:r>
          </a:p>
        </p:txBody>
      </p:sp>
      <p:pic>
        <p:nvPicPr>
          <p:cNvPr id="2" name="Picture 1">
            <a:extLst>
              <a:ext uri="{FF2B5EF4-FFF2-40B4-BE49-F238E27FC236}">
                <a16:creationId xmlns:a16="http://schemas.microsoft.com/office/drawing/2014/main" id="{5065B5C7-2A89-4C16-984C-29B047CD95FA}"/>
              </a:ext>
            </a:extLst>
          </p:cNvPr>
          <p:cNvPicPr>
            <a:picLocks noChangeAspect="1"/>
          </p:cNvPicPr>
          <p:nvPr/>
        </p:nvPicPr>
        <p:blipFill rotWithShape="1">
          <a:blip r:embed="rId3"/>
          <a:srcRect t="16714"/>
          <a:stretch/>
        </p:blipFill>
        <p:spPr>
          <a:xfrm>
            <a:off x="400874" y="2250011"/>
            <a:ext cx="8262053" cy="3445112"/>
          </a:xfrm>
          <a:prstGeom prst="rect">
            <a:avLst/>
          </a:prstGeom>
        </p:spPr>
      </p:pic>
      <p:pic>
        <p:nvPicPr>
          <p:cNvPr id="12" name="Picture 11">
            <a:extLst>
              <a:ext uri="{FF2B5EF4-FFF2-40B4-BE49-F238E27FC236}">
                <a16:creationId xmlns:a16="http://schemas.microsoft.com/office/drawing/2014/main" id="{0902EB56-00A0-47BA-93DE-245847BE7331}"/>
              </a:ext>
            </a:extLst>
          </p:cNvPr>
          <p:cNvPicPr>
            <a:picLocks noChangeAspect="1"/>
          </p:cNvPicPr>
          <p:nvPr/>
        </p:nvPicPr>
        <p:blipFill>
          <a:blip r:embed="rId4"/>
          <a:stretch>
            <a:fillRect/>
          </a:stretch>
        </p:blipFill>
        <p:spPr>
          <a:xfrm>
            <a:off x="8866472" y="1690688"/>
            <a:ext cx="1260002" cy="3005730"/>
          </a:xfrm>
          <a:prstGeom prst="rect">
            <a:avLst/>
          </a:prstGeom>
        </p:spPr>
      </p:pic>
      <p:pic>
        <p:nvPicPr>
          <p:cNvPr id="13" name="Picture 12">
            <a:extLst>
              <a:ext uri="{FF2B5EF4-FFF2-40B4-BE49-F238E27FC236}">
                <a16:creationId xmlns:a16="http://schemas.microsoft.com/office/drawing/2014/main" id="{DFC27E73-CA39-4368-8604-A09B02049D2D}"/>
              </a:ext>
            </a:extLst>
          </p:cNvPr>
          <p:cNvPicPr>
            <a:picLocks noChangeAspect="1"/>
          </p:cNvPicPr>
          <p:nvPr/>
        </p:nvPicPr>
        <p:blipFill>
          <a:blip r:embed="rId5"/>
          <a:stretch>
            <a:fillRect/>
          </a:stretch>
        </p:blipFill>
        <p:spPr>
          <a:xfrm>
            <a:off x="8929066" y="4571563"/>
            <a:ext cx="2595921" cy="1756968"/>
          </a:xfrm>
          <a:prstGeom prst="rect">
            <a:avLst/>
          </a:prstGeom>
        </p:spPr>
      </p:pic>
      <p:pic>
        <p:nvPicPr>
          <p:cNvPr id="14" name="Picture 13">
            <a:extLst>
              <a:ext uri="{FF2B5EF4-FFF2-40B4-BE49-F238E27FC236}">
                <a16:creationId xmlns:a16="http://schemas.microsoft.com/office/drawing/2014/main" id="{184C583B-F65F-424F-88AD-41B1878C569D}"/>
              </a:ext>
            </a:extLst>
          </p:cNvPr>
          <p:cNvPicPr>
            <a:picLocks noChangeAspect="1"/>
          </p:cNvPicPr>
          <p:nvPr/>
        </p:nvPicPr>
        <p:blipFill>
          <a:blip r:embed="rId6"/>
          <a:stretch>
            <a:fillRect/>
          </a:stretch>
        </p:blipFill>
        <p:spPr>
          <a:xfrm>
            <a:off x="9971479" y="2390088"/>
            <a:ext cx="1950334" cy="2230463"/>
          </a:xfrm>
          <a:prstGeom prst="rect">
            <a:avLst/>
          </a:prstGeom>
        </p:spPr>
      </p:pic>
    </p:spTree>
    <p:extLst>
      <p:ext uri="{BB962C8B-B14F-4D97-AF65-F5344CB8AC3E}">
        <p14:creationId xmlns:p14="http://schemas.microsoft.com/office/powerpoint/2010/main" val="788862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28"/>
          <p:cNvPicPr preferRelativeResize="0"/>
          <p:nvPr/>
        </p:nvPicPr>
        <p:blipFill rotWithShape="1">
          <a:blip r:embed="rId3">
            <a:alphaModFix/>
          </a:blip>
          <a:srcRect/>
          <a:stretch/>
        </p:blipFill>
        <p:spPr>
          <a:xfrm>
            <a:off x="9007356" y="1980624"/>
            <a:ext cx="1711861" cy="1808503"/>
          </a:xfrm>
          <a:prstGeom prst="rect">
            <a:avLst/>
          </a:prstGeom>
          <a:noFill/>
          <a:ln>
            <a:noFill/>
          </a:ln>
        </p:spPr>
      </p:pic>
      <p:pic>
        <p:nvPicPr>
          <p:cNvPr id="423" name="Google Shape;423;p28"/>
          <p:cNvPicPr preferRelativeResize="0"/>
          <p:nvPr/>
        </p:nvPicPr>
        <p:blipFill rotWithShape="1">
          <a:blip r:embed="rId4">
            <a:alphaModFix/>
          </a:blip>
          <a:srcRect/>
          <a:stretch/>
        </p:blipFill>
        <p:spPr>
          <a:xfrm>
            <a:off x="7083720" y="1938757"/>
            <a:ext cx="1798069" cy="1882668"/>
          </a:xfrm>
          <a:prstGeom prst="rect">
            <a:avLst/>
          </a:prstGeom>
          <a:noFill/>
          <a:ln>
            <a:noFill/>
          </a:ln>
        </p:spPr>
      </p:pic>
      <p:sp>
        <p:nvSpPr>
          <p:cNvPr id="424" name="Google Shape;424;p28"/>
          <p:cNvSpPr txBox="1">
            <a:spLocks noGrp="1"/>
          </p:cNvSpPr>
          <p:nvPr>
            <p:ph type="body" idx="1"/>
          </p:nvPr>
        </p:nvSpPr>
        <p:spPr>
          <a:xfrm>
            <a:off x="400266" y="1959612"/>
            <a:ext cx="5502070" cy="1882667"/>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50000"/>
              </a:lnSpc>
              <a:spcBef>
                <a:spcPts val="0"/>
              </a:spcBef>
              <a:spcAft>
                <a:spcPts val="0"/>
              </a:spcAft>
              <a:buClr>
                <a:schemeClr val="dk1"/>
              </a:buClr>
              <a:buSzPts val="2500"/>
              <a:buChar char="•"/>
            </a:pPr>
            <a:r>
              <a:rPr lang="en-US" sz="2500" dirty="0"/>
              <a:t>Communities’ responses to climate change </a:t>
            </a:r>
            <a:endParaRPr dirty="0"/>
          </a:p>
          <a:p>
            <a:pPr marL="0" lvl="0" indent="0" algn="l" rtl="0">
              <a:lnSpc>
                <a:spcPct val="150000"/>
              </a:lnSpc>
              <a:spcBef>
                <a:spcPts val="1000"/>
              </a:spcBef>
              <a:spcAft>
                <a:spcPts val="0"/>
              </a:spcAft>
              <a:buClr>
                <a:schemeClr val="dk1"/>
              </a:buClr>
              <a:buSzPts val="2500"/>
              <a:buNone/>
            </a:pPr>
            <a:r>
              <a:rPr lang="en-US" sz="2500" dirty="0"/>
              <a:t>Example: Tundra biome</a:t>
            </a:r>
            <a:endParaRPr sz="2500" dirty="0"/>
          </a:p>
        </p:txBody>
      </p:sp>
      <p:sp>
        <p:nvSpPr>
          <p:cNvPr id="425" name="Google Shape;42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426" name="Google Shape;426;p28"/>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Trait-based ecology</a:t>
            </a:r>
            <a:endParaRPr/>
          </a:p>
        </p:txBody>
      </p:sp>
      <p:cxnSp>
        <p:nvCxnSpPr>
          <p:cNvPr id="427" name="Google Shape;427;p28"/>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pic>
        <p:nvPicPr>
          <p:cNvPr id="428" name="Google Shape;428;p28"/>
          <p:cNvPicPr preferRelativeResize="0"/>
          <p:nvPr/>
        </p:nvPicPr>
        <p:blipFill rotWithShape="1">
          <a:blip r:embed="rId5">
            <a:alphaModFix/>
          </a:blip>
          <a:srcRect/>
          <a:stretch/>
        </p:blipFill>
        <p:spPr>
          <a:xfrm>
            <a:off x="1155183" y="3939845"/>
            <a:ext cx="3678929" cy="2781629"/>
          </a:xfrm>
          <a:prstGeom prst="rect">
            <a:avLst/>
          </a:prstGeom>
          <a:noFill/>
          <a:ln>
            <a:noFill/>
          </a:ln>
        </p:spPr>
      </p:pic>
      <p:grpSp>
        <p:nvGrpSpPr>
          <p:cNvPr id="429" name="Google Shape;429;p28"/>
          <p:cNvGrpSpPr/>
          <p:nvPr/>
        </p:nvGrpSpPr>
        <p:grpSpPr>
          <a:xfrm>
            <a:off x="7282771" y="4457431"/>
            <a:ext cx="4508963" cy="2235697"/>
            <a:chOff x="6250800" y="4343400"/>
            <a:chExt cx="4786017" cy="2470477"/>
          </a:xfrm>
        </p:grpSpPr>
        <p:pic>
          <p:nvPicPr>
            <p:cNvPr id="430" name="Google Shape;430;p28"/>
            <p:cNvPicPr preferRelativeResize="0"/>
            <p:nvPr/>
          </p:nvPicPr>
          <p:blipFill rotWithShape="1">
            <a:blip r:embed="rId6">
              <a:alphaModFix/>
            </a:blip>
            <a:srcRect t="11186"/>
            <a:stretch/>
          </p:blipFill>
          <p:spPr>
            <a:xfrm>
              <a:off x="6250800" y="4343400"/>
              <a:ext cx="4398854" cy="2470477"/>
            </a:xfrm>
            <a:prstGeom prst="rect">
              <a:avLst/>
            </a:prstGeom>
            <a:noFill/>
            <a:ln>
              <a:noFill/>
            </a:ln>
          </p:spPr>
        </p:pic>
        <p:sp>
          <p:nvSpPr>
            <p:cNvPr id="431" name="Google Shape;431;p28"/>
            <p:cNvSpPr/>
            <p:nvPr/>
          </p:nvSpPr>
          <p:spPr>
            <a:xfrm>
              <a:off x="9664700" y="4343401"/>
              <a:ext cx="1372117" cy="244145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32" name="Google Shape;432;p28"/>
          <p:cNvSpPr/>
          <p:nvPr/>
        </p:nvSpPr>
        <p:spPr>
          <a:xfrm>
            <a:off x="4133838" y="6266340"/>
            <a:ext cx="17653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tx1">
                    <a:lumMod val="65000"/>
                    <a:lumOff val="35000"/>
                  </a:schemeClr>
                </a:solidFill>
                <a:latin typeface="Agency FB" panose="020B0503020202020204" pitchFamily="34" charset="0"/>
                <a:ea typeface="Teko"/>
                <a:cs typeface="Teko"/>
                <a:sym typeface="Teko"/>
              </a:rPr>
              <a:t>Bjorkman </a:t>
            </a:r>
            <a:r>
              <a:rPr lang="en-US" sz="2000" dirty="0">
                <a:solidFill>
                  <a:schemeClr val="tx1">
                    <a:lumMod val="65000"/>
                    <a:lumOff val="35000"/>
                  </a:schemeClr>
                </a:solidFill>
                <a:latin typeface="Agency FB" panose="020B0503020202020204" pitchFamily="34" charset="0"/>
                <a:ea typeface="Teko"/>
                <a:cs typeface="Teko"/>
                <a:sym typeface="Teko"/>
              </a:rPr>
              <a:t>et al 2018</a:t>
            </a:r>
            <a:endParaRPr sz="2000" dirty="0">
              <a:solidFill>
                <a:schemeClr val="tx1">
                  <a:lumMod val="65000"/>
                  <a:lumOff val="35000"/>
                </a:schemeClr>
              </a:solidFill>
              <a:latin typeface="Agency FB" panose="020B0503020202020204" pitchFamily="34" charset="0"/>
              <a:ea typeface="Teko"/>
              <a:cs typeface="Teko"/>
              <a:sym typeface="Teko"/>
            </a:endParaRPr>
          </a:p>
        </p:txBody>
      </p:sp>
      <p:sp>
        <p:nvSpPr>
          <p:cNvPr id="433" name="Google Shape;433;p28"/>
          <p:cNvSpPr/>
          <p:nvPr/>
        </p:nvSpPr>
        <p:spPr>
          <a:xfrm>
            <a:off x="7993105" y="3852002"/>
            <a:ext cx="2242922"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dirty="0">
                <a:solidFill>
                  <a:schemeClr val="dk1"/>
                </a:solidFill>
                <a:latin typeface="Calibri"/>
                <a:ea typeface="Calibri"/>
                <a:cs typeface="Calibri"/>
                <a:sym typeface="Calibri"/>
              </a:rPr>
              <a:t>Summer Temperature (°C)</a:t>
            </a:r>
            <a:endParaRPr dirty="0"/>
          </a:p>
        </p:txBody>
      </p:sp>
      <p:sp>
        <p:nvSpPr>
          <p:cNvPr id="434" name="Google Shape;434;p28"/>
          <p:cNvSpPr/>
          <p:nvPr/>
        </p:nvSpPr>
        <p:spPr>
          <a:xfrm>
            <a:off x="5502668" y="1611292"/>
            <a:ext cx="58511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222222"/>
                </a:solidFill>
                <a:latin typeface="Arial"/>
                <a:ea typeface="Arial"/>
                <a:cs typeface="Arial"/>
                <a:sym typeface="Arial"/>
              </a:rPr>
              <a:t>Relationships in traits across temperature </a:t>
            </a:r>
            <a:endParaRPr sz="1800" b="1" dirty="0">
              <a:solidFill>
                <a:schemeClr val="dk1"/>
              </a:solidFill>
              <a:latin typeface="Calibri"/>
              <a:ea typeface="Calibri"/>
              <a:cs typeface="Calibri"/>
              <a:sym typeface="Calibri"/>
            </a:endParaRPr>
          </a:p>
        </p:txBody>
      </p:sp>
      <p:sp>
        <p:nvSpPr>
          <p:cNvPr id="435" name="Google Shape;435;p28"/>
          <p:cNvSpPr/>
          <p:nvPr/>
        </p:nvSpPr>
        <p:spPr>
          <a:xfrm>
            <a:off x="5518732" y="4088099"/>
            <a:ext cx="56699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222222"/>
                </a:solidFill>
                <a:latin typeface="Arial"/>
                <a:ea typeface="Arial"/>
                <a:cs typeface="Arial"/>
                <a:sym typeface="Arial"/>
              </a:rPr>
              <a:t>Community trait change over time </a:t>
            </a:r>
            <a:endParaRPr sz="1800" b="1" dirty="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sz="4000" dirty="0"/>
              <a:t>Challenges when working with traits</a:t>
            </a:r>
            <a:endParaRPr dirty="0"/>
          </a:p>
        </p:txBody>
      </p:sp>
      <p:pic>
        <p:nvPicPr>
          <p:cNvPr id="443" name="Google Shape;443;p29" descr="http://www3.gobiernodecanarias.org/medusa/wiki/images/b/b5/Violeta-del-Teide.png"/>
          <p:cNvPicPr preferRelativeResize="0"/>
          <p:nvPr/>
        </p:nvPicPr>
        <p:blipFill rotWithShape="1">
          <a:blip r:embed="rId3">
            <a:alphaModFix/>
          </a:blip>
          <a:srcRect/>
          <a:stretch/>
        </p:blipFill>
        <p:spPr>
          <a:xfrm>
            <a:off x="6591982" y="1562638"/>
            <a:ext cx="2223213" cy="3144819"/>
          </a:xfrm>
          <a:prstGeom prst="rect">
            <a:avLst/>
          </a:prstGeom>
          <a:noFill/>
          <a:ln>
            <a:noFill/>
          </a:ln>
        </p:spPr>
      </p:pic>
      <p:sp>
        <p:nvSpPr>
          <p:cNvPr id="444" name="Google Shape;44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cxnSp>
        <p:nvCxnSpPr>
          <p:cNvPr id="445" name="Google Shape;445;p29"/>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446" name="Google Shape;446;p29"/>
          <p:cNvSpPr/>
          <p:nvPr/>
        </p:nvSpPr>
        <p:spPr>
          <a:xfrm>
            <a:off x="0" y="6586312"/>
            <a:ext cx="4646141"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rgbClr val="7F7F7F"/>
                </a:solidFill>
                <a:latin typeface="Calibri"/>
                <a:ea typeface="Calibri"/>
                <a:cs typeface="Calibri"/>
                <a:sym typeface="Calibri"/>
              </a:rPr>
              <a:t>http://www3.gobiernodecanarias.org/medusa/wiki/index.php?title=Categor%C3%ADa:Flora_canaria</a:t>
            </a:r>
            <a:endParaRPr/>
          </a:p>
        </p:txBody>
      </p:sp>
      <p:sp>
        <p:nvSpPr>
          <p:cNvPr id="447" name="Google Shape;447;p29"/>
          <p:cNvSpPr txBox="1"/>
          <p:nvPr/>
        </p:nvSpPr>
        <p:spPr>
          <a:xfrm>
            <a:off x="945995" y="1895199"/>
            <a:ext cx="5150005"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50000"/>
              </a:lnSpc>
              <a:spcBef>
                <a:spcPts val="0"/>
              </a:spcBef>
              <a:spcAft>
                <a:spcPts val="0"/>
              </a:spcAft>
              <a:buClrTx/>
              <a:buSzPts val="3000"/>
              <a:buFont typeface="Arial"/>
              <a:buChar char="•"/>
            </a:pPr>
            <a:r>
              <a:rPr lang="en-US" sz="2000" dirty="0">
                <a:solidFill>
                  <a:schemeClr val="tx1"/>
                </a:solidFill>
                <a:latin typeface="Calibri" panose="020F0502020204030204" pitchFamily="34" charset="0"/>
                <a:ea typeface="Calibri"/>
                <a:cs typeface="Calibri" panose="020F0502020204030204" pitchFamily="34" charset="0"/>
                <a:sym typeface="Calibri"/>
              </a:rPr>
              <a:t>Lack of trait data</a:t>
            </a:r>
            <a:endParaRPr sz="2000" dirty="0">
              <a:solidFill>
                <a:schemeClr val="tx1"/>
              </a:solidFill>
              <a:latin typeface="Calibri" panose="020F0502020204030204" pitchFamily="34" charset="0"/>
              <a:cs typeface="Calibri" panose="020F0502020204030204" pitchFamily="34" charset="0"/>
            </a:endParaRPr>
          </a:p>
          <a:p>
            <a:pPr marL="228600" marR="0" lvl="0" indent="-228600" algn="l" rtl="0">
              <a:lnSpc>
                <a:spcPct val="150000"/>
              </a:lnSpc>
              <a:spcBef>
                <a:spcPts val="1000"/>
              </a:spcBef>
              <a:spcAft>
                <a:spcPts val="0"/>
              </a:spcAft>
              <a:buClrTx/>
              <a:buSzPts val="3000"/>
              <a:buFont typeface="Arial"/>
              <a:buChar char="•"/>
            </a:pPr>
            <a:r>
              <a:rPr lang="en-US" sz="2000" dirty="0">
                <a:solidFill>
                  <a:schemeClr val="tx1"/>
                </a:solidFill>
                <a:latin typeface="Calibri" panose="020F0502020204030204" pitchFamily="34" charset="0"/>
                <a:ea typeface="Calibri"/>
                <a:cs typeface="Calibri" panose="020F0502020204030204" pitchFamily="34" charset="0"/>
                <a:sym typeface="Calibri"/>
              </a:rPr>
              <a:t>Time and high resource consuming</a:t>
            </a:r>
            <a:endParaRPr sz="2000" dirty="0">
              <a:solidFill>
                <a:schemeClr val="tx1"/>
              </a:solidFill>
              <a:latin typeface="Calibri" panose="020F0502020204030204" pitchFamily="34" charset="0"/>
              <a:cs typeface="Calibri" panose="020F0502020204030204" pitchFamily="34" charset="0"/>
            </a:endParaRPr>
          </a:p>
          <a:p>
            <a:pPr marL="228600" marR="0" lvl="0" indent="-228600" algn="l" rtl="0">
              <a:lnSpc>
                <a:spcPct val="150000"/>
              </a:lnSpc>
              <a:spcBef>
                <a:spcPts val="1000"/>
              </a:spcBef>
              <a:spcAft>
                <a:spcPts val="0"/>
              </a:spcAft>
              <a:buClrTx/>
              <a:buSzPts val="3000"/>
              <a:buFont typeface="Arial"/>
              <a:buChar char="•"/>
            </a:pPr>
            <a:r>
              <a:rPr lang="en-US" sz="2000" dirty="0">
                <a:solidFill>
                  <a:schemeClr val="tx1"/>
                </a:solidFill>
                <a:latin typeface="Calibri" panose="020F0502020204030204" pitchFamily="34" charset="0"/>
                <a:ea typeface="Calibri"/>
                <a:cs typeface="Calibri" panose="020F0502020204030204" pitchFamily="34" charset="0"/>
                <a:sym typeface="Calibri"/>
              </a:rPr>
              <a:t>Traits are hard to standardize across taxa</a:t>
            </a:r>
            <a:endParaRPr sz="2000" dirty="0">
              <a:solidFill>
                <a:schemeClr val="tx1"/>
              </a:solidFill>
              <a:latin typeface="Calibri" panose="020F0502020204030204" pitchFamily="34" charset="0"/>
              <a:cs typeface="Calibri" panose="020F0502020204030204" pitchFamily="34" charset="0"/>
            </a:endParaRPr>
          </a:p>
          <a:p>
            <a:pPr marL="0" marR="0" lvl="0" indent="0" algn="l" rtl="0">
              <a:lnSpc>
                <a:spcPct val="90000"/>
              </a:lnSpc>
              <a:spcBef>
                <a:spcPts val="1000"/>
              </a:spcBef>
              <a:spcAft>
                <a:spcPts val="0"/>
              </a:spcAft>
              <a:buClr>
                <a:schemeClr val="dk1"/>
              </a:buClr>
              <a:buSzPts val="2500"/>
              <a:buFont typeface="Arial"/>
              <a:buNone/>
            </a:pPr>
            <a:endParaRPr sz="20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11" name="Google Shape;316;p20" descr="http://www3.gobiernodecanarias.org/medusa/wiki/images/7/7d/Herrerillo-comun.png">
            <a:extLst>
              <a:ext uri="{FF2B5EF4-FFF2-40B4-BE49-F238E27FC236}">
                <a16:creationId xmlns:a16="http://schemas.microsoft.com/office/drawing/2014/main" id="{4C6E0542-AB01-432B-B7A4-3C39794AE571}"/>
              </a:ext>
            </a:extLst>
          </p:cNvPr>
          <p:cNvPicPr preferRelativeResize="0"/>
          <p:nvPr/>
        </p:nvPicPr>
        <p:blipFill rotWithShape="1">
          <a:blip r:embed="rId4">
            <a:alphaModFix/>
          </a:blip>
          <a:srcRect/>
          <a:stretch/>
        </p:blipFill>
        <p:spPr>
          <a:xfrm>
            <a:off x="8782538" y="2848617"/>
            <a:ext cx="2228313" cy="31520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2"/>
          <p:cNvSpPr txBox="1">
            <a:spLocks noGrp="1"/>
          </p:cNvSpPr>
          <p:nvPr>
            <p:ph type="title"/>
          </p:nvPr>
        </p:nvSpPr>
        <p:spPr>
          <a:xfrm>
            <a:off x="942975" y="1089025"/>
            <a:ext cx="10306050" cy="4711700"/>
          </a:xfrm>
          <a:prstGeom prst="rect">
            <a:avLst/>
          </a:prstGeom>
          <a:solidFill>
            <a:srgbClr val="F0EFE8"/>
          </a:solid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800080"/>
              </a:buClr>
              <a:buSzPts val="8000"/>
              <a:buFont typeface="Calibri"/>
              <a:buNone/>
            </a:pPr>
            <a:br>
              <a:rPr lang="en-US" sz="8000" b="1">
                <a:solidFill>
                  <a:srgbClr val="800080"/>
                </a:solidFill>
              </a:rPr>
            </a:br>
            <a:r>
              <a:rPr lang="en-US" sz="8000" b="1">
                <a:solidFill>
                  <a:srgbClr val="800080"/>
                </a:solidFill>
              </a:rPr>
              <a:t>Exercise</a:t>
            </a:r>
            <a:r>
              <a:rPr lang="en-US" sz="8000">
                <a:solidFill>
                  <a:srgbClr val="800080"/>
                </a:solidFill>
              </a:rPr>
              <a:t> </a:t>
            </a:r>
            <a:r>
              <a:rPr lang="en-US" sz="5000">
                <a:solidFill>
                  <a:srgbClr val="800080"/>
                </a:solidFill>
              </a:rPr>
              <a:t> click: </a:t>
            </a:r>
            <a:r>
              <a:rPr lang="en-US" sz="5000" b="1" u="sng">
                <a:solidFill>
                  <a:srgbClr val="800080"/>
                </a:solidFill>
                <a:hlinkClick r:id="rId3">
                  <a:extLst>
                    <a:ext uri="{A12FA001-AC4F-418D-AE19-62706E023703}">
                      <ahyp:hlinkClr xmlns:ahyp="http://schemas.microsoft.com/office/drawing/2018/hyperlinkcolor" val="tx"/>
                    </a:ext>
                  </a:extLst>
                </a:hlinkClick>
              </a:rPr>
              <a:t>Jam board</a:t>
            </a:r>
            <a:br>
              <a:rPr lang="en-US" sz="5000" b="1">
                <a:solidFill>
                  <a:srgbClr val="800080"/>
                </a:solidFill>
              </a:rPr>
            </a:br>
            <a:r>
              <a:rPr lang="en-US" sz="3200" b="1">
                <a:solidFill>
                  <a:srgbClr val="800080"/>
                </a:solidFill>
              </a:rPr>
              <a:t>Link the function to the organism’s trait</a:t>
            </a:r>
            <a:br>
              <a:rPr lang="en-US" sz="3200">
                <a:solidFill>
                  <a:srgbClr val="800080"/>
                </a:solidFill>
              </a:rPr>
            </a:br>
            <a:br>
              <a:rPr lang="en-US" sz="3000" b="1">
                <a:solidFill>
                  <a:srgbClr val="800080"/>
                </a:solidFill>
              </a:rPr>
            </a:br>
            <a:endParaRPr sz="3000">
              <a:solidFill>
                <a:srgbClr val="800080"/>
              </a:solidFill>
            </a:endParaRPr>
          </a:p>
        </p:txBody>
      </p:sp>
      <p:sp>
        <p:nvSpPr>
          <p:cNvPr id="473" name="Google Shape;47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0DFBC0-BD9B-4CEF-8FCC-46F602AF79B8}"/>
              </a:ext>
            </a:extLst>
          </p:cNvPr>
          <p:cNvSpPr>
            <a:spLocks noGrp="1"/>
          </p:cNvSpPr>
          <p:nvPr>
            <p:ph type="body" idx="1"/>
          </p:nvPr>
        </p:nvSpPr>
        <p:spPr>
          <a:xfrm>
            <a:off x="712788" y="2057399"/>
            <a:ext cx="4976812" cy="4406901"/>
          </a:xfrm>
        </p:spPr>
        <p:txBody>
          <a:bodyPr>
            <a:noAutofit/>
          </a:bodyPr>
          <a:lstStyle/>
          <a:p>
            <a:pPr marL="228600" lvl="0">
              <a:lnSpc>
                <a:spcPct val="150000"/>
              </a:lnSpc>
              <a:spcBef>
                <a:spcPts val="0"/>
              </a:spcBef>
              <a:buSzPts val="2500"/>
              <a:buChar char="•"/>
            </a:pPr>
            <a:r>
              <a:rPr lang="en-US" sz="2000" dirty="0"/>
              <a:t>Biodiversity includes genotypic and phenotypic variation as well as ecological processes and evolutionary histories of organisms, communities and ecosystems across space and time.</a:t>
            </a:r>
          </a:p>
          <a:p>
            <a:pPr marL="228600" lvl="0">
              <a:lnSpc>
                <a:spcPct val="150000"/>
              </a:lnSpc>
              <a:buSzPts val="2500"/>
              <a:buChar char="•"/>
            </a:pPr>
            <a:r>
              <a:rPr lang="en-US" sz="2000" dirty="0"/>
              <a:t>Quantification of biodiversity strongly deals with the number of species and their abundances. </a:t>
            </a:r>
          </a:p>
          <a:p>
            <a:pPr marL="0" lvl="0" indent="0">
              <a:lnSpc>
                <a:spcPct val="150000"/>
              </a:lnSpc>
              <a:buSzPts val="2500"/>
            </a:pPr>
            <a:r>
              <a:rPr lang="en-US" sz="2000" b="1" dirty="0"/>
              <a:t>                   “Taxonomic facet”</a:t>
            </a:r>
          </a:p>
          <a:p>
            <a:endParaRPr lang="en-US" sz="2000" dirty="0"/>
          </a:p>
        </p:txBody>
      </p:sp>
      <p:sp>
        <p:nvSpPr>
          <p:cNvPr id="5" name="Slide Number Placeholder 4">
            <a:extLst>
              <a:ext uri="{FF2B5EF4-FFF2-40B4-BE49-F238E27FC236}">
                <a16:creationId xmlns:a16="http://schemas.microsoft.com/office/drawing/2014/main" id="{174049B8-E664-4741-84BB-0381286AAA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9" name="Title 1">
            <a:extLst>
              <a:ext uri="{FF2B5EF4-FFF2-40B4-BE49-F238E27FC236}">
                <a16:creationId xmlns:a16="http://schemas.microsoft.com/office/drawing/2014/main" id="{AD6C5375-E08E-4B31-AEE7-B5452252B9C5}"/>
              </a:ext>
            </a:extLst>
          </p:cNvPr>
          <p:cNvSpPr>
            <a:spLocks noGrp="1"/>
          </p:cNvSpPr>
          <p:nvPr>
            <p:ph type="title"/>
          </p:nvPr>
        </p:nvSpPr>
        <p:spPr>
          <a:xfrm>
            <a:off x="709612" y="187325"/>
            <a:ext cx="3932237" cy="1600200"/>
          </a:xfrm>
        </p:spPr>
        <p:txBody>
          <a:bodyPr>
            <a:normAutofit/>
          </a:bodyPr>
          <a:lstStyle/>
          <a:p>
            <a:r>
              <a:rPr lang="en-US" sz="3500" b="1" dirty="0"/>
              <a:t>Biodiversity facets</a:t>
            </a:r>
          </a:p>
        </p:txBody>
      </p:sp>
      <p:pic>
        <p:nvPicPr>
          <p:cNvPr id="3" name="Picture 2">
            <a:extLst>
              <a:ext uri="{FF2B5EF4-FFF2-40B4-BE49-F238E27FC236}">
                <a16:creationId xmlns:a16="http://schemas.microsoft.com/office/drawing/2014/main" id="{C09B1EBE-6DCE-46F3-B2D0-C1248F856719}"/>
              </a:ext>
            </a:extLst>
          </p:cNvPr>
          <p:cNvPicPr>
            <a:picLocks noChangeAspect="1"/>
          </p:cNvPicPr>
          <p:nvPr/>
        </p:nvPicPr>
        <p:blipFill>
          <a:blip r:embed="rId3"/>
          <a:stretch>
            <a:fillRect/>
          </a:stretch>
        </p:blipFill>
        <p:spPr>
          <a:xfrm>
            <a:off x="6096000" y="652236"/>
            <a:ext cx="5894505" cy="5704114"/>
          </a:xfrm>
          <a:prstGeom prst="rect">
            <a:avLst/>
          </a:prstGeom>
        </p:spPr>
      </p:pic>
      <p:sp>
        <p:nvSpPr>
          <p:cNvPr id="8" name="Rectangle 7">
            <a:extLst>
              <a:ext uri="{FF2B5EF4-FFF2-40B4-BE49-F238E27FC236}">
                <a16:creationId xmlns:a16="http://schemas.microsoft.com/office/drawing/2014/main" id="{66B1B415-C6F3-442E-BF54-11BE07C2B4C9}"/>
              </a:ext>
            </a:extLst>
          </p:cNvPr>
          <p:cNvSpPr/>
          <p:nvPr/>
        </p:nvSpPr>
        <p:spPr>
          <a:xfrm>
            <a:off x="7973895" y="6259810"/>
            <a:ext cx="2789545" cy="461665"/>
          </a:xfrm>
          <a:prstGeom prst="rect">
            <a:avLst/>
          </a:prstGeom>
        </p:spPr>
        <p:txBody>
          <a:bodyPr wrap="none">
            <a:spAutoFit/>
          </a:bodyPr>
          <a:lstStyle/>
          <a:p>
            <a:pPr algn="ctr"/>
            <a:r>
              <a:rPr lang="en-US" sz="1200" dirty="0">
                <a:solidFill>
                  <a:schemeClr val="bg1">
                    <a:lumMod val="50000"/>
                  </a:schemeClr>
                </a:solidFill>
                <a:latin typeface="Agency FB" panose="020B0503020202020204" pitchFamily="34" charset="0"/>
                <a:ea typeface="Verdana" panose="020B0604030504040204" pitchFamily="34" charset="0"/>
              </a:rPr>
              <a:t>Ecosystems plants, animals, fungi.</a:t>
            </a:r>
          </a:p>
          <a:p>
            <a:pPr algn="ctr"/>
            <a:r>
              <a:rPr lang="en-US" sz="1200" dirty="0">
                <a:solidFill>
                  <a:schemeClr val="bg1">
                    <a:lumMod val="50000"/>
                  </a:schemeClr>
                </a:solidFill>
                <a:latin typeface="Agency FB" panose="020B0503020202020204" pitchFamily="34" charset="0"/>
                <a:ea typeface="Verdana" panose="020B0604030504040204" pitchFamily="34" charset="0"/>
              </a:rPr>
              <a:t> Image generated using image Creator Microsoft-Bing</a:t>
            </a:r>
          </a:p>
        </p:txBody>
      </p:sp>
    </p:spTree>
    <p:extLst>
      <p:ext uri="{BB962C8B-B14F-4D97-AF65-F5344CB8AC3E}">
        <p14:creationId xmlns:p14="http://schemas.microsoft.com/office/powerpoint/2010/main" val="1664614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Take home messages</a:t>
            </a:r>
            <a:endParaRPr/>
          </a:p>
        </p:txBody>
      </p:sp>
      <p:sp>
        <p:nvSpPr>
          <p:cNvPr id="453" name="Google Shape;453;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500"/>
              <a:buChar char="•"/>
            </a:pPr>
            <a:r>
              <a:rPr lang="en-US" sz="2500"/>
              <a:t>Trait based approaches are important complementary ways to understand biodiversity patterns and processes. </a:t>
            </a:r>
            <a:endParaRPr/>
          </a:p>
          <a:p>
            <a:pPr marL="228600" lvl="0" indent="-228600" algn="l" rtl="0">
              <a:lnSpc>
                <a:spcPct val="150000"/>
              </a:lnSpc>
              <a:spcBef>
                <a:spcPts val="1000"/>
              </a:spcBef>
              <a:spcAft>
                <a:spcPts val="0"/>
              </a:spcAft>
              <a:buClr>
                <a:schemeClr val="dk1"/>
              </a:buClr>
              <a:buSzPts val="2500"/>
              <a:buChar char="•"/>
            </a:pPr>
            <a:r>
              <a:rPr lang="en-US" sz="2500"/>
              <a:t>This is true when the traits selected can relate to species, communities, metacommunities and ecosystems dynamics.  Trait-based</a:t>
            </a:r>
            <a:endParaRPr/>
          </a:p>
        </p:txBody>
      </p:sp>
      <p:sp>
        <p:nvSpPr>
          <p:cNvPr id="454" name="Google Shape;45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455" name="Google Shape;455;p30" descr="Graphical user interface, text, application&#10;&#10;Description automatically generated"/>
          <p:cNvPicPr preferRelativeResize="0"/>
          <p:nvPr/>
        </p:nvPicPr>
        <p:blipFill rotWithShape="1">
          <a:blip r:embed="rId3">
            <a:alphaModFix/>
          </a:blip>
          <a:srcRect/>
          <a:stretch/>
        </p:blipFill>
        <p:spPr>
          <a:xfrm>
            <a:off x="1732935" y="4400567"/>
            <a:ext cx="4363065" cy="1850005"/>
          </a:xfrm>
          <a:prstGeom prst="rect">
            <a:avLst/>
          </a:prstGeom>
          <a:noFill/>
          <a:ln>
            <a:noFill/>
          </a:ln>
        </p:spPr>
      </p:pic>
      <p:pic>
        <p:nvPicPr>
          <p:cNvPr id="456" name="Google Shape;456;p30" descr="Graphical user interface, text, application&#10;&#10;Description automatically generated"/>
          <p:cNvPicPr preferRelativeResize="0"/>
          <p:nvPr/>
        </p:nvPicPr>
        <p:blipFill rotWithShape="1">
          <a:blip r:embed="rId4">
            <a:alphaModFix/>
          </a:blip>
          <a:srcRect/>
          <a:stretch/>
        </p:blipFill>
        <p:spPr>
          <a:xfrm>
            <a:off x="6206962" y="4400567"/>
            <a:ext cx="4363065" cy="2320908"/>
          </a:xfrm>
          <a:prstGeom prst="rect">
            <a:avLst/>
          </a:prstGeom>
          <a:noFill/>
          <a:ln>
            <a:noFill/>
          </a:ln>
        </p:spPr>
      </p:pic>
      <p:cxnSp>
        <p:nvCxnSpPr>
          <p:cNvPr id="457" name="Google Shape;457;p30"/>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Take home message</a:t>
            </a:r>
            <a:endParaRPr/>
          </a:p>
        </p:txBody>
      </p:sp>
      <p:sp>
        <p:nvSpPr>
          <p:cNvPr id="463" name="Google Shape;463;p31"/>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2500"/>
              <a:buChar char="•"/>
            </a:pPr>
            <a:r>
              <a:rPr lang="en-US" sz="2500"/>
              <a:t>Which traits should we measure? </a:t>
            </a:r>
            <a:endParaRPr/>
          </a:p>
          <a:p>
            <a:pPr marL="0" lvl="0" indent="0" algn="l" rtl="0">
              <a:lnSpc>
                <a:spcPct val="150000"/>
              </a:lnSpc>
              <a:spcBef>
                <a:spcPts val="1000"/>
              </a:spcBef>
              <a:spcAft>
                <a:spcPts val="0"/>
              </a:spcAft>
              <a:buClr>
                <a:schemeClr val="dk1"/>
              </a:buClr>
              <a:buSzPts val="2500"/>
              <a:buNone/>
            </a:pPr>
            <a:r>
              <a:rPr lang="en-US" sz="2500"/>
              <a:t>We can start by asking what are the organism’s functions of interest and which traits (proxies) most effectively measure those functions. </a:t>
            </a:r>
            <a:endParaRPr/>
          </a:p>
          <a:p>
            <a:pPr marL="0" lvl="0" indent="0" algn="l" rtl="0">
              <a:lnSpc>
                <a:spcPct val="150000"/>
              </a:lnSpc>
              <a:spcBef>
                <a:spcPts val="1000"/>
              </a:spcBef>
              <a:spcAft>
                <a:spcPts val="0"/>
              </a:spcAft>
              <a:buClr>
                <a:schemeClr val="dk1"/>
              </a:buClr>
              <a:buSzPts val="2500"/>
              <a:buNone/>
            </a:pPr>
            <a:r>
              <a:rPr lang="en-US" sz="2500"/>
              <a:t>Three main functions: </a:t>
            </a:r>
            <a:endParaRPr/>
          </a:p>
          <a:p>
            <a:pPr marL="0" lvl="0" indent="0" algn="l" rtl="0">
              <a:lnSpc>
                <a:spcPct val="150000"/>
              </a:lnSpc>
              <a:spcBef>
                <a:spcPts val="1000"/>
              </a:spcBef>
              <a:spcAft>
                <a:spcPts val="0"/>
              </a:spcAft>
              <a:buClr>
                <a:schemeClr val="dk1"/>
              </a:buClr>
              <a:buSzPts val="2500"/>
              <a:buNone/>
            </a:pPr>
            <a:r>
              <a:rPr lang="en-US" sz="2500"/>
              <a:t>	1. Resource acquisition</a:t>
            </a:r>
            <a:endParaRPr/>
          </a:p>
          <a:p>
            <a:pPr marL="0" lvl="0" indent="0" algn="l" rtl="0">
              <a:lnSpc>
                <a:spcPct val="150000"/>
              </a:lnSpc>
              <a:spcBef>
                <a:spcPts val="1000"/>
              </a:spcBef>
              <a:spcAft>
                <a:spcPts val="0"/>
              </a:spcAft>
              <a:buClr>
                <a:schemeClr val="dk1"/>
              </a:buClr>
              <a:buSzPts val="2500"/>
              <a:buNone/>
            </a:pPr>
            <a:r>
              <a:rPr lang="en-US" sz="2500"/>
              <a:t>	2. Ability to tolerate environmental extremes</a:t>
            </a:r>
            <a:endParaRPr/>
          </a:p>
          <a:p>
            <a:pPr marL="0" lvl="0" indent="0" algn="l" rtl="0">
              <a:lnSpc>
                <a:spcPct val="150000"/>
              </a:lnSpc>
              <a:spcBef>
                <a:spcPts val="1000"/>
              </a:spcBef>
              <a:spcAft>
                <a:spcPts val="0"/>
              </a:spcAft>
              <a:buClr>
                <a:schemeClr val="dk1"/>
              </a:buClr>
              <a:buSzPts val="2500"/>
              <a:buNone/>
            </a:pPr>
            <a:r>
              <a:rPr lang="en-US" sz="2500"/>
              <a:t>	3. Ability to compete with neighbours</a:t>
            </a:r>
            <a:endParaRPr sz="2500"/>
          </a:p>
          <a:p>
            <a:pPr marL="0" lvl="0" indent="0" algn="l" rtl="0">
              <a:lnSpc>
                <a:spcPct val="90000"/>
              </a:lnSpc>
              <a:spcBef>
                <a:spcPts val="1000"/>
              </a:spcBef>
              <a:spcAft>
                <a:spcPts val="0"/>
              </a:spcAft>
              <a:buClr>
                <a:schemeClr val="dk1"/>
              </a:buClr>
              <a:buSzPts val="2500"/>
              <a:buNone/>
            </a:pPr>
            <a:endParaRPr sz="2500"/>
          </a:p>
        </p:txBody>
      </p:sp>
      <p:sp>
        <p:nvSpPr>
          <p:cNvPr id="464" name="Google Shape;4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465" name="Google Shape;465;p31"/>
          <p:cNvSpPr/>
          <p:nvPr/>
        </p:nvSpPr>
        <p:spPr>
          <a:xfrm>
            <a:off x="9674478" y="6092765"/>
            <a:ext cx="113204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eko"/>
                <a:ea typeface="Teko"/>
                <a:cs typeface="Teko"/>
                <a:sym typeface="Teko"/>
              </a:rPr>
              <a:t>Keddy 1992 </a:t>
            </a:r>
            <a:endParaRPr/>
          </a:p>
        </p:txBody>
      </p:sp>
      <p:cxnSp>
        <p:nvCxnSpPr>
          <p:cNvPr id="466" name="Google Shape;466;p31"/>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480" name="Google Shape;480;p33"/>
          <p:cNvPicPr preferRelativeResize="0"/>
          <p:nvPr/>
        </p:nvPicPr>
        <p:blipFill rotWithShape="1">
          <a:blip r:embed="rId3">
            <a:alphaModFix/>
          </a:blip>
          <a:srcRect r="7549"/>
          <a:stretch/>
        </p:blipFill>
        <p:spPr>
          <a:xfrm>
            <a:off x="985318" y="1737778"/>
            <a:ext cx="5154985" cy="1871597"/>
          </a:xfrm>
          <a:prstGeom prst="rect">
            <a:avLst/>
          </a:prstGeom>
          <a:noFill/>
          <a:ln>
            <a:noFill/>
          </a:ln>
        </p:spPr>
      </p:pic>
      <p:pic>
        <p:nvPicPr>
          <p:cNvPr id="481" name="Google Shape;481;p33"/>
          <p:cNvPicPr preferRelativeResize="0"/>
          <p:nvPr/>
        </p:nvPicPr>
        <p:blipFill rotWithShape="1">
          <a:blip r:embed="rId4">
            <a:alphaModFix/>
          </a:blip>
          <a:srcRect/>
          <a:stretch/>
        </p:blipFill>
        <p:spPr>
          <a:xfrm>
            <a:off x="651503" y="3978771"/>
            <a:ext cx="5678499" cy="2404088"/>
          </a:xfrm>
          <a:prstGeom prst="rect">
            <a:avLst/>
          </a:prstGeom>
          <a:noFill/>
          <a:ln>
            <a:noFill/>
          </a:ln>
        </p:spPr>
      </p:pic>
      <p:pic>
        <p:nvPicPr>
          <p:cNvPr id="482" name="Google Shape;482;p33"/>
          <p:cNvPicPr preferRelativeResize="0"/>
          <p:nvPr/>
        </p:nvPicPr>
        <p:blipFill rotWithShape="1">
          <a:blip r:embed="rId5">
            <a:alphaModFix/>
          </a:blip>
          <a:srcRect b="34142"/>
          <a:stretch/>
        </p:blipFill>
        <p:spPr>
          <a:xfrm>
            <a:off x="7270966" y="1239520"/>
            <a:ext cx="3321859" cy="2214484"/>
          </a:xfrm>
          <a:prstGeom prst="rect">
            <a:avLst/>
          </a:prstGeom>
          <a:noFill/>
          <a:ln>
            <a:noFill/>
          </a:ln>
        </p:spPr>
      </p:pic>
      <p:sp>
        <p:nvSpPr>
          <p:cNvPr id="483" name="Google Shape;483;p33"/>
          <p:cNvSpPr/>
          <p:nvPr/>
        </p:nvSpPr>
        <p:spPr>
          <a:xfrm>
            <a:off x="427426" y="-249025"/>
            <a:ext cx="6795002" cy="1151084"/>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None/>
            </a:pPr>
            <a:r>
              <a:rPr lang="en-US" sz="4000">
                <a:solidFill>
                  <a:schemeClr val="dk1"/>
                </a:solidFill>
                <a:latin typeface="Calibri"/>
                <a:ea typeface="Calibri"/>
                <a:cs typeface="Calibri"/>
                <a:sym typeface="Calibri"/>
              </a:rPr>
              <a:t>Where do I get trait data from?</a:t>
            </a:r>
            <a:endParaRPr/>
          </a:p>
        </p:txBody>
      </p:sp>
      <p:pic>
        <p:nvPicPr>
          <p:cNvPr id="484" name="Google Shape;484;p33"/>
          <p:cNvPicPr preferRelativeResize="0"/>
          <p:nvPr/>
        </p:nvPicPr>
        <p:blipFill rotWithShape="1">
          <a:blip r:embed="rId6">
            <a:alphaModFix/>
          </a:blip>
          <a:srcRect/>
          <a:stretch/>
        </p:blipFill>
        <p:spPr>
          <a:xfrm>
            <a:off x="6765522" y="4055298"/>
            <a:ext cx="4419119" cy="2517076"/>
          </a:xfrm>
          <a:prstGeom prst="rect">
            <a:avLst/>
          </a:prstGeom>
          <a:noFill/>
          <a:ln>
            <a:noFill/>
          </a:ln>
        </p:spPr>
      </p:pic>
      <p:pic>
        <p:nvPicPr>
          <p:cNvPr id="485" name="Google Shape;485;p33"/>
          <p:cNvPicPr preferRelativeResize="0"/>
          <p:nvPr/>
        </p:nvPicPr>
        <p:blipFill rotWithShape="1">
          <a:blip r:embed="rId7">
            <a:alphaModFix/>
          </a:blip>
          <a:srcRect/>
          <a:stretch/>
        </p:blipFill>
        <p:spPr>
          <a:xfrm>
            <a:off x="6104333" y="1030456"/>
            <a:ext cx="1130663" cy="1099543"/>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486" name="Google Shape;486;p33"/>
          <p:cNvPicPr preferRelativeResize="0"/>
          <p:nvPr/>
        </p:nvPicPr>
        <p:blipFill rotWithShape="1">
          <a:blip r:embed="rId8">
            <a:alphaModFix/>
          </a:blip>
          <a:srcRect/>
          <a:stretch/>
        </p:blipFill>
        <p:spPr>
          <a:xfrm>
            <a:off x="155001" y="1014375"/>
            <a:ext cx="1130663" cy="111562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487" name="Google Shape;487;p33"/>
          <p:cNvPicPr preferRelativeResize="0"/>
          <p:nvPr/>
        </p:nvPicPr>
        <p:blipFill rotWithShape="1">
          <a:blip r:embed="rId9">
            <a:alphaModFix/>
          </a:blip>
          <a:srcRect/>
          <a:stretch/>
        </p:blipFill>
        <p:spPr>
          <a:xfrm>
            <a:off x="82667" y="3599518"/>
            <a:ext cx="1202997" cy="1151085"/>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488" name="Google Shape;488;p33"/>
          <p:cNvPicPr preferRelativeResize="0"/>
          <p:nvPr/>
        </p:nvPicPr>
        <p:blipFill rotWithShape="1">
          <a:blip r:embed="rId7">
            <a:alphaModFix/>
          </a:blip>
          <a:srcRect/>
          <a:stretch/>
        </p:blipFill>
        <p:spPr>
          <a:xfrm>
            <a:off x="6200190" y="3590508"/>
            <a:ext cx="1130663" cy="1099543"/>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2A2D0-3D8C-4E89-B814-E1BE3949976E}"/>
              </a:ext>
            </a:extLst>
          </p:cNvPr>
          <p:cNvSpPr>
            <a:spLocks noGrp="1"/>
          </p:cNvSpPr>
          <p:nvPr>
            <p:ph type="title"/>
          </p:nvPr>
        </p:nvSpPr>
        <p:spPr/>
        <p:txBody>
          <a:bodyPr/>
          <a:lstStyle/>
          <a:p>
            <a:r>
              <a:rPr lang="en-US" dirty="0">
                <a:hlinkClick r:id="rId2"/>
              </a:rPr>
              <a:t>Let’s set up R for the afternoon session</a:t>
            </a:r>
            <a:endParaRPr lang="en-US" dirty="0"/>
          </a:p>
        </p:txBody>
      </p:sp>
      <p:sp>
        <p:nvSpPr>
          <p:cNvPr id="4" name="Slide Number Placeholder 3">
            <a:extLst>
              <a:ext uri="{FF2B5EF4-FFF2-40B4-BE49-F238E27FC236}">
                <a16:creationId xmlns:a16="http://schemas.microsoft.com/office/drawing/2014/main" id="{EB61E55E-11C7-4438-A22C-EF84B8123A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2198334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93C113B-955D-4461-B6EF-6A4B5DD6AD90}"/>
              </a:ext>
            </a:extLst>
          </p:cNvPr>
          <p:cNvGrpSpPr/>
          <p:nvPr/>
        </p:nvGrpSpPr>
        <p:grpSpPr>
          <a:xfrm>
            <a:off x="1" y="0"/>
            <a:ext cx="12192000" cy="6858000"/>
            <a:chOff x="4419601" y="133350"/>
            <a:chExt cx="12192000" cy="6858000"/>
          </a:xfrm>
        </p:grpSpPr>
        <p:grpSp>
          <p:nvGrpSpPr>
            <p:cNvPr id="13" name="Group 12">
              <a:extLst>
                <a:ext uri="{FF2B5EF4-FFF2-40B4-BE49-F238E27FC236}">
                  <a16:creationId xmlns:a16="http://schemas.microsoft.com/office/drawing/2014/main" id="{8E69C071-336E-4AD5-AF79-6DF457CDC0A5}"/>
                </a:ext>
              </a:extLst>
            </p:cNvPr>
            <p:cNvGrpSpPr/>
            <p:nvPr/>
          </p:nvGrpSpPr>
          <p:grpSpPr>
            <a:xfrm>
              <a:off x="4419601" y="133350"/>
              <a:ext cx="12192000" cy="6858000"/>
              <a:chOff x="4777930" y="114382"/>
              <a:chExt cx="12192000" cy="6858000"/>
            </a:xfrm>
          </p:grpSpPr>
          <p:sp>
            <p:nvSpPr>
              <p:cNvPr id="12" name="Rectangle 11">
                <a:extLst>
                  <a:ext uri="{FF2B5EF4-FFF2-40B4-BE49-F238E27FC236}">
                    <a16:creationId xmlns:a16="http://schemas.microsoft.com/office/drawing/2014/main" id="{B07027B6-C6DA-4CA5-B6AD-85CB53728444}"/>
                  </a:ext>
                </a:extLst>
              </p:cNvPr>
              <p:cNvSpPr/>
              <p:nvPr/>
            </p:nvSpPr>
            <p:spPr>
              <a:xfrm>
                <a:off x="4777930" y="114382"/>
                <a:ext cx="12192000" cy="6858000"/>
              </a:xfrm>
              <a:prstGeom prst="rect">
                <a:avLst/>
              </a:prstGeom>
              <a:solidFill>
                <a:srgbClr val="1A24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13CF3ED7-EE90-4EA3-8137-7ADF46BE86EA}"/>
                  </a:ext>
                </a:extLst>
              </p:cNvPr>
              <p:cNvPicPr>
                <a:picLocks noChangeAspect="1"/>
              </p:cNvPicPr>
              <p:nvPr/>
            </p:nvPicPr>
            <p:blipFill>
              <a:blip r:embed="rId2"/>
              <a:stretch>
                <a:fillRect/>
              </a:stretch>
            </p:blipFill>
            <p:spPr>
              <a:xfrm>
                <a:off x="11665857" y="1680661"/>
                <a:ext cx="4792179" cy="3547642"/>
              </a:xfrm>
              <a:prstGeom prst="rect">
                <a:avLst/>
              </a:prstGeom>
            </p:spPr>
          </p:pic>
        </p:grpSp>
        <p:sp>
          <p:nvSpPr>
            <p:cNvPr id="14" name="Rectangle 13">
              <a:extLst>
                <a:ext uri="{FF2B5EF4-FFF2-40B4-BE49-F238E27FC236}">
                  <a16:creationId xmlns:a16="http://schemas.microsoft.com/office/drawing/2014/main" id="{CED053D2-2C89-47DC-B316-05DD9B580DA7}"/>
                </a:ext>
              </a:extLst>
            </p:cNvPr>
            <p:cNvSpPr/>
            <p:nvPr/>
          </p:nvSpPr>
          <p:spPr>
            <a:xfrm>
              <a:off x="13266057" y="5095770"/>
              <a:ext cx="2507343" cy="615553"/>
            </a:xfrm>
            <a:prstGeom prst="rect">
              <a:avLst/>
            </a:prstGeom>
          </p:spPr>
          <p:txBody>
            <a:bodyPr wrap="square">
              <a:spAutoFit/>
            </a:bodyPr>
            <a:lstStyle/>
            <a:p>
              <a:pPr algn="r"/>
              <a:r>
                <a:rPr lang="en-US" sz="2000" b="1" dirty="0" err="1">
                  <a:solidFill>
                    <a:srgbClr val="F0EDCC"/>
                  </a:solidFill>
                  <a:latin typeface="Calibri" panose="020F0502020204030204" pitchFamily="34" charset="0"/>
                  <a:cs typeface="Calibri" panose="020F0502020204030204" pitchFamily="34" charset="0"/>
                </a:rPr>
                <a:t>Corocora</a:t>
              </a:r>
              <a:endParaRPr lang="en-US" sz="2000" b="1" dirty="0">
                <a:solidFill>
                  <a:srgbClr val="F0EDCC"/>
                </a:solidFill>
                <a:latin typeface="Calibri" panose="020F0502020204030204" pitchFamily="34" charset="0"/>
                <a:cs typeface="Calibri" panose="020F0502020204030204" pitchFamily="34" charset="0"/>
              </a:endParaRPr>
            </a:p>
            <a:p>
              <a:pPr algn="r"/>
              <a:r>
                <a:rPr lang="en-US" i="1" dirty="0" err="1">
                  <a:solidFill>
                    <a:srgbClr val="F6F4DF"/>
                  </a:solidFill>
                  <a:latin typeface="Calibri" panose="020F0502020204030204" pitchFamily="34" charset="0"/>
                  <a:cs typeface="Calibri" panose="020F0502020204030204" pitchFamily="34" charset="0"/>
                </a:rPr>
                <a:t>Eudocimus</a:t>
              </a:r>
              <a:r>
                <a:rPr lang="en-US" i="1" dirty="0">
                  <a:solidFill>
                    <a:srgbClr val="F6F4DF"/>
                  </a:solidFill>
                  <a:latin typeface="Calibri" panose="020F0502020204030204" pitchFamily="34" charset="0"/>
                  <a:cs typeface="Calibri" panose="020F0502020204030204" pitchFamily="34" charset="0"/>
                </a:rPr>
                <a:t> </a:t>
              </a:r>
              <a:r>
                <a:rPr lang="en-US" i="1" dirty="0" err="1">
                  <a:solidFill>
                    <a:srgbClr val="F6F4DF"/>
                  </a:solidFill>
                  <a:latin typeface="Calibri" panose="020F0502020204030204" pitchFamily="34" charset="0"/>
                  <a:cs typeface="Calibri" panose="020F0502020204030204" pitchFamily="34" charset="0"/>
                </a:rPr>
                <a:t>ruber</a:t>
              </a:r>
              <a:endParaRPr lang="en-US" dirty="0">
                <a:latin typeface="Calibri" panose="020F0502020204030204" pitchFamily="34" charset="0"/>
                <a:cs typeface="Calibri" panose="020F0502020204030204" pitchFamily="34" charset="0"/>
              </a:endParaRPr>
            </a:p>
          </p:txBody>
        </p:sp>
      </p:grpSp>
      <p:sp>
        <p:nvSpPr>
          <p:cNvPr id="8" name="Title 7">
            <a:extLst>
              <a:ext uri="{FF2B5EF4-FFF2-40B4-BE49-F238E27FC236}">
                <a16:creationId xmlns:a16="http://schemas.microsoft.com/office/drawing/2014/main" id="{B02AB45B-C0F5-4A83-BF31-C9B3589B6778}"/>
              </a:ext>
            </a:extLst>
          </p:cNvPr>
          <p:cNvSpPr>
            <a:spLocks noGrp="1"/>
          </p:cNvSpPr>
          <p:nvPr>
            <p:ph type="title"/>
          </p:nvPr>
        </p:nvSpPr>
        <p:spPr>
          <a:xfrm>
            <a:off x="453579" y="985838"/>
            <a:ext cx="8693150" cy="2852737"/>
          </a:xfrm>
        </p:spPr>
        <p:txBody>
          <a:bodyPr>
            <a:normAutofit/>
          </a:bodyPr>
          <a:lstStyle/>
          <a:p>
            <a:r>
              <a:rPr lang="en-US" sz="5000" b="1" dirty="0">
                <a:solidFill>
                  <a:schemeClr val="bg1"/>
                </a:solidFill>
              </a:rPr>
              <a:t>Afternoon session</a:t>
            </a:r>
          </a:p>
        </p:txBody>
      </p:sp>
      <p:sp>
        <p:nvSpPr>
          <p:cNvPr id="4" name="Slide Number Placeholder 3">
            <a:extLst>
              <a:ext uri="{FF2B5EF4-FFF2-40B4-BE49-F238E27FC236}">
                <a16:creationId xmlns:a16="http://schemas.microsoft.com/office/drawing/2014/main" id="{4B347B7E-3956-4B00-89CE-DE459DD7F8D3}"/>
              </a:ext>
            </a:extLst>
          </p:cNvPr>
          <p:cNvSpPr>
            <a:spLocks noGrp="1"/>
          </p:cNvSpPr>
          <p:nvPr>
            <p:ph type="sldNum" idx="12"/>
          </p:nvPr>
        </p:nvSpPr>
        <p:spPr/>
        <p:txBody>
          <a:bodyPr/>
          <a:lstStyle/>
          <a:p>
            <a:pPr lvl="0"/>
            <a:fld id="{00000000-1234-1234-1234-123412341234}" type="slidenum">
              <a:rPr lang="en-US" smtClean="0"/>
              <a:pPr lvl="0"/>
              <a:t>34</a:t>
            </a:fld>
            <a:endParaRPr lang="en-US"/>
          </a:p>
        </p:txBody>
      </p:sp>
    </p:spTree>
    <p:extLst>
      <p:ext uri="{BB962C8B-B14F-4D97-AF65-F5344CB8AC3E}">
        <p14:creationId xmlns:p14="http://schemas.microsoft.com/office/powerpoint/2010/main" val="2493854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5" name="Google Shape;49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Plan for the day</a:t>
            </a:r>
            <a:endParaRPr dirty="0"/>
          </a:p>
        </p:txBody>
      </p:sp>
      <p:sp>
        <p:nvSpPr>
          <p:cNvPr id="496" name="Google Shape;496;p34"/>
          <p:cNvSpPr txBox="1">
            <a:spLocks noGrp="1"/>
          </p:cNvSpPr>
          <p:nvPr>
            <p:ph type="body" idx="1"/>
          </p:nvPr>
        </p:nvSpPr>
        <p:spPr>
          <a:xfrm>
            <a:off x="838200" y="1825625"/>
            <a:ext cx="10515600" cy="4351338"/>
          </a:xfrm>
          <a:prstGeom prst="rect">
            <a:avLst/>
          </a:prstGeom>
          <a:solidFill>
            <a:schemeClr val="lt1">
              <a:alpha val="87843"/>
            </a:schemeClr>
          </a:solidFill>
          <a:ln>
            <a:noFill/>
          </a:ln>
        </p:spPr>
        <p:txBody>
          <a:bodyPr spcFirstLastPara="1" wrap="square" lIns="91425" tIns="45700" rIns="91425" bIns="45700" anchor="t" anchorCtr="0">
            <a:normAutofit fontScale="85000" lnSpcReduction="10000"/>
          </a:bodyPr>
          <a:lstStyle/>
          <a:p>
            <a:pPr marL="228600" lvl="0" indent="-228600" algn="l" rtl="0">
              <a:lnSpc>
                <a:spcPct val="150000"/>
              </a:lnSpc>
              <a:spcBef>
                <a:spcPts val="0"/>
              </a:spcBef>
              <a:spcAft>
                <a:spcPts val="0"/>
              </a:spcAft>
              <a:buClr>
                <a:srgbClr val="D8D8D8"/>
              </a:buClr>
              <a:buSzPct val="100000"/>
              <a:buChar char="•"/>
            </a:pPr>
            <a:r>
              <a:rPr lang="en-US" dirty="0">
                <a:solidFill>
                  <a:srgbClr val="D8D8D8"/>
                </a:solidFill>
              </a:rPr>
              <a:t>Introduction</a:t>
            </a:r>
            <a:endParaRPr dirty="0"/>
          </a:p>
          <a:p>
            <a:pPr marL="685800" lvl="1" indent="-228600" algn="l" rtl="0">
              <a:lnSpc>
                <a:spcPct val="150000"/>
              </a:lnSpc>
              <a:spcBef>
                <a:spcPts val="500"/>
              </a:spcBef>
              <a:spcAft>
                <a:spcPts val="0"/>
              </a:spcAft>
              <a:buClr>
                <a:srgbClr val="D8D8D8"/>
              </a:buClr>
              <a:buSzPct val="100000"/>
              <a:buChar char="•"/>
            </a:pPr>
            <a:r>
              <a:rPr lang="en-US" dirty="0">
                <a:solidFill>
                  <a:srgbClr val="D8D8D8"/>
                </a:solidFill>
              </a:rPr>
              <a:t>Functional diversity is a facet of biodiversity</a:t>
            </a:r>
            <a:endParaRPr dirty="0"/>
          </a:p>
          <a:p>
            <a:pPr marL="685800" lvl="1" indent="-228600" algn="l" rtl="0">
              <a:lnSpc>
                <a:spcPct val="150000"/>
              </a:lnSpc>
              <a:spcBef>
                <a:spcPts val="500"/>
              </a:spcBef>
              <a:spcAft>
                <a:spcPts val="0"/>
              </a:spcAft>
              <a:buClr>
                <a:srgbClr val="D8D8D8"/>
              </a:buClr>
              <a:buSzPct val="100000"/>
              <a:buChar char="•"/>
            </a:pPr>
            <a:r>
              <a:rPr lang="en-US" dirty="0">
                <a:solidFill>
                  <a:srgbClr val="D8D8D8"/>
                </a:solidFill>
              </a:rPr>
              <a:t>Functional ecology</a:t>
            </a:r>
            <a:endParaRPr dirty="0"/>
          </a:p>
          <a:p>
            <a:pPr marL="228600" lvl="0" indent="-228600" algn="l" rtl="0">
              <a:lnSpc>
                <a:spcPct val="150000"/>
              </a:lnSpc>
              <a:spcBef>
                <a:spcPts val="1000"/>
              </a:spcBef>
              <a:spcAft>
                <a:spcPts val="0"/>
              </a:spcAft>
              <a:buClr>
                <a:srgbClr val="D8D8D8"/>
              </a:buClr>
              <a:buSzPct val="100000"/>
              <a:buChar char="•"/>
            </a:pPr>
            <a:r>
              <a:rPr lang="en-US" dirty="0">
                <a:solidFill>
                  <a:srgbClr val="D8D8D8"/>
                </a:solidFill>
              </a:rPr>
              <a:t>Trait-based ecology</a:t>
            </a:r>
            <a:endParaRPr dirty="0"/>
          </a:p>
          <a:p>
            <a:pPr marL="685800" lvl="1" indent="-228600" algn="l" rtl="0">
              <a:lnSpc>
                <a:spcPct val="150000"/>
              </a:lnSpc>
              <a:spcBef>
                <a:spcPts val="500"/>
              </a:spcBef>
              <a:spcAft>
                <a:spcPts val="0"/>
              </a:spcAft>
              <a:buClr>
                <a:srgbClr val="D8D8D8"/>
              </a:buClr>
              <a:buSzPct val="100000"/>
              <a:buChar char="•"/>
            </a:pPr>
            <a:r>
              <a:rPr lang="en-US" dirty="0">
                <a:solidFill>
                  <a:srgbClr val="D8D8D8"/>
                </a:solidFill>
              </a:rPr>
              <a:t>The merit and ecological significance of traits</a:t>
            </a:r>
            <a:endParaRPr dirty="0"/>
          </a:p>
          <a:p>
            <a:pPr marL="228600" lvl="0" indent="-228600" algn="l" rtl="0">
              <a:lnSpc>
                <a:spcPct val="150000"/>
              </a:lnSpc>
              <a:spcBef>
                <a:spcPts val="1000"/>
              </a:spcBef>
              <a:spcAft>
                <a:spcPts val="0"/>
              </a:spcAft>
              <a:buClr>
                <a:schemeClr val="dk1"/>
              </a:buClr>
              <a:buSzPct val="100000"/>
              <a:buChar char="•"/>
            </a:pPr>
            <a:r>
              <a:rPr lang="en-US" dirty="0"/>
              <a:t>Functional diversity quantification</a:t>
            </a:r>
            <a:endParaRPr dirty="0"/>
          </a:p>
          <a:p>
            <a:pPr marL="685800" lvl="1" indent="-228600" algn="l" rtl="0">
              <a:lnSpc>
                <a:spcPct val="150000"/>
              </a:lnSpc>
              <a:spcBef>
                <a:spcPts val="500"/>
              </a:spcBef>
              <a:spcAft>
                <a:spcPts val="0"/>
              </a:spcAft>
              <a:buClr>
                <a:schemeClr val="dk1"/>
              </a:buClr>
              <a:buSzPct val="100000"/>
              <a:buChar char="•"/>
            </a:pPr>
            <a:r>
              <a:rPr lang="en-US" dirty="0"/>
              <a:t>Species-pairwise functional distances - approach </a:t>
            </a:r>
            <a:r>
              <a:rPr lang="en-US" i="1" dirty="0" err="1"/>
              <a:t>sensu</a:t>
            </a:r>
            <a:r>
              <a:rPr lang="en-US" dirty="0"/>
              <a:t> Anne Chao et al</a:t>
            </a:r>
            <a:endParaRPr dirty="0"/>
          </a:p>
          <a:p>
            <a:pPr marL="685800" lvl="1" indent="-228600" algn="l" rtl="0">
              <a:lnSpc>
                <a:spcPct val="150000"/>
              </a:lnSpc>
              <a:spcBef>
                <a:spcPts val="500"/>
              </a:spcBef>
              <a:spcAft>
                <a:spcPts val="0"/>
              </a:spcAft>
              <a:buClr>
                <a:schemeClr val="dk1"/>
              </a:buClr>
              <a:buSzPct val="100000"/>
              <a:buChar char="•"/>
            </a:pPr>
            <a:r>
              <a:rPr lang="en-US" dirty="0"/>
              <a:t>Trait-value-based - approach </a:t>
            </a:r>
            <a:r>
              <a:rPr lang="en-US" i="1" dirty="0" err="1"/>
              <a:t>sensu</a:t>
            </a:r>
            <a:r>
              <a:rPr lang="en-US" i="1" dirty="0"/>
              <a:t> </a:t>
            </a:r>
            <a:r>
              <a:rPr lang="en-US" dirty="0"/>
              <a:t>Blonder et al </a:t>
            </a:r>
            <a:endParaRPr dirty="0"/>
          </a:p>
          <a:p>
            <a:pPr marL="685800" lvl="1" indent="-99059" algn="l" rtl="0">
              <a:lnSpc>
                <a:spcPct val="150000"/>
              </a:lnSpc>
              <a:spcBef>
                <a:spcPts val="500"/>
              </a:spcBef>
              <a:spcAft>
                <a:spcPts val="0"/>
              </a:spcAft>
              <a:buClr>
                <a:schemeClr val="dk1"/>
              </a:buClr>
              <a:buSzPct val="100000"/>
              <a:buNone/>
            </a:pPr>
            <a:endParaRPr dirty="0"/>
          </a:p>
          <a:p>
            <a:pPr marL="685800" lvl="1" indent="-99059" algn="l" rtl="0">
              <a:lnSpc>
                <a:spcPct val="150000"/>
              </a:lnSpc>
              <a:spcBef>
                <a:spcPts val="500"/>
              </a:spcBef>
              <a:spcAft>
                <a:spcPts val="0"/>
              </a:spcAft>
              <a:buClr>
                <a:schemeClr val="dk1"/>
              </a:buClr>
              <a:buSzPct val="100000"/>
              <a:buNone/>
            </a:pPr>
            <a:endParaRPr dirty="0"/>
          </a:p>
          <a:p>
            <a:pPr marL="228600" lvl="0" indent="-77470" algn="l" rtl="0">
              <a:lnSpc>
                <a:spcPct val="150000"/>
              </a:lnSpc>
              <a:spcBef>
                <a:spcPts val="1000"/>
              </a:spcBef>
              <a:spcAft>
                <a:spcPts val="0"/>
              </a:spcAft>
              <a:buClr>
                <a:schemeClr val="dk1"/>
              </a:buClr>
              <a:buSzPct val="100000"/>
              <a:buNone/>
            </a:pPr>
            <a:endParaRPr dirty="0"/>
          </a:p>
        </p:txBody>
      </p:sp>
      <p:sp>
        <p:nvSpPr>
          <p:cNvPr id="497" name="Google Shape;49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10" name="Picture 9">
            <a:extLst>
              <a:ext uri="{FF2B5EF4-FFF2-40B4-BE49-F238E27FC236}">
                <a16:creationId xmlns:a16="http://schemas.microsoft.com/office/drawing/2014/main" id="{9A861AEF-F88A-4A91-AFC7-D9BFBA50016B}"/>
              </a:ext>
            </a:extLst>
          </p:cNvPr>
          <p:cNvPicPr>
            <a:picLocks noChangeAspect="1"/>
          </p:cNvPicPr>
          <p:nvPr/>
        </p:nvPicPr>
        <p:blipFill rotWithShape="1">
          <a:blip r:embed="rId3"/>
          <a:srcRect t="423" r="1008" b="1"/>
          <a:stretch/>
        </p:blipFill>
        <p:spPr>
          <a:xfrm>
            <a:off x="5867400" y="533191"/>
            <a:ext cx="6324600" cy="6005721"/>
          </a:xfrm>
          <a:prstGeom prst="rect">
            <a:avLst/>
          </a:prstGeom>
        </p:spPr>
      </p:pic>
      <p:sp>
        <p:nvSpPr>
          <p:cNvPr id="11" name="Rectangle 10">
            <a:extLst>
              <a:ext uri="{FF2B5EF4-FFF2-40B4-BE49-F238E27FC236}">
                <a16:creationId xmlns:a16="http://schemas.microsoft.com/office/drawing/2014/main" id="{073413BF-DB0C-4C96-A47F-7270DE5B4631}"/>
              </a:ext>
            </a:extLst>
          </p:cNvPr>
          <p:cNvSpPr/>
          <p:nvPr/>
        </p:nvSpPr>
        <p:spPr>
          <a:xfrm>
            <a:off x="7805737" y="6538912"/>
            <a:ext cx="4352925" cy="276999"/>
          </a:xfrm>
          <a:prstGeom prst="rect">
            <a:avLst/>
          </a:prstGeom>
        </p:spPr>
        <p:txBody>
          <a:bodyPr wrap="square">
            <a:spAutoFit/>
          </a:bodyPr>
          <a:lstStyle/>
          <a:p>
            <a:r>
              <a:rPr lang="en-US" sz="1200" dirty="0">
                <a:solidFill>
                  <a:srgbClr val="222222"/>
                </a:solidFill>
                <a:latin typeface="Agency FB" panose="020B0503020202020204" pitchFamily="34" charset="0"/>
              </a:rPr>
              <a:t>Illustrations</a:t>
            </a:r>
            <a:r>
              <a:rPr lang="es-ES" sz="1200" dirty="0">
                <a:solidFill>
                  <a:srgbClr val="222222"/>
                </a:solidFill>
                <a:latin typeface="Agency FB" panose="020B0503020202020204" pitchFamily="34" charset="0"/>
              </a:rPr>
              <a:t> </a:t>
            </a:r>
            <a:r>
              <a:rPr lang="es-ES" sz="1200" dirty="0" err="1">
                <a:solidFill>
                  <a:srgbClr val="222222"/>
                </a:solidFill>
                <a:latin typeface="Agency FB" panose="020B0503020202020204" pitchFamily="34" charset="0"/>
              </a:rPr>
              <a:t>from</a:t>
            </a:r>
            <a:r>
              <a:rPr lang="es-ES" sz="1200" dirty="0">
                <a:solidFill>
                  <a:srgbClr val="222222"/>
                </a:solidFill>
                <a:latin typeface="Agency FB" panose="020B0503020202020204" pitchFamily="34" charset="0"/>
              </a:rPr>
              <a:t> Vásquez Cerón et al (2023). </a:t>
            </a:r>
            <a:r>
              <a:rPr lang="es-ES" sz="1200" dirty="0">
                <a:latin typeface="Agency FB" panose="020B0503020202020204" pitchFamily="34" charset="0"/>
              </a:rPr>
              <a:t>El gran libro de la Orinoquia Colombiana</a:t>
            </a:r>
            <a:endParaRPr lang="en-US" sz="1500" dirty="0">
              <a:latin typeface="Agency FB" panose="020B0503020202020204" pitchFamily="34" charset="0"/>
            </a:endParaRPr>
          </a:p>
        </p:txBody>
      </p:sp>
      <p:sp>
        <p:nvSpPr>
          <p:cNvPr id="503" name="Google Shape;50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507" name="Google Shape;507;p35"/>
          <p:cNvSpPr txBox="1"/>
          <p:nvPr/>
        </p:nvSpPr>
        <p:spPr>
          <a:xfrm>
            <a:off x="608537" y="1270951"/>
            <a:ext cx="10080938" cy="4381271"/>
          </a:xfrm>
          <a:prstGeom prst="roundRect">
            <a:avLst>
              <a:gd name="adj" fmla="val 24493"/>
            </a:avLst>
          </a:prstGeom>
          <a:solidFill>
            <a:srgbClr val="F5F4EF">
              <a:alpha val="87451"/>
            </a:srgbClr>
          </a:solidFill>
          <a:ln>
            <a:noFill/>
          </a:ln>
        </p:spPr>
        <p:txBody>
          <a:bodyPr spcFirstLastPara="1" wrap="square" lIns="91425" tIns="45700" rIns="91425" bIns="45700" anchor="b" anchorCtr="0">
            <a:normAutofit/>
          </a:bodyPr>
          <a:lstStyle/>
          <a:p>
            <a:pPr marL="0" marR="0" lvl="0" indent="0" algn="l" rtl="0">
              <a:spcBef>
                <a:spcPts val="0"/>
              </a:spcBef>
              <a:spcAft>
                <a:spcPts val="0"/>
              </a:spcAft>
              <a:buClr>
                <a:schemeClr val="dk1"/>
              </a:buClr>
              <a:buSzPts val="4500"/>
              <a:buFont typeface="Calibri"/>
              <a:buNone/>
            </a:pPr>
            <a:r>
              <a:rPr lang="en-US" sz="4500" b="1" dirty="0">
                <a:solidFill>
                  <a:schemeClr val="dk1"/>
                </a:solidFill>
                <a:latin typeface="Calibri"/>
                <a:ea typeface="Calibri"/>
                <a:cs typeface="Calibri"/>
                <a:sym typeface="Calibri"/>
              </a:rPr>
              <a:t>Functional diversity quantification I</a:t>
            </a:r>
            <a:endParaRPr dirty="0"/>
          </a:p>
          <a:p>
            <a:pPr marL="0" marR="0" lvl="0" indent="0" algn="l" rtl="0">
              <a:spcBef>
                <a:spcPts val="0"/>
              </a:spcBef>
              <a:spcAft>
                <a:spcPts val="0"/>
              </a:spcAft>
              <a:buClr>
                <a:schemeClr val="dk1"/>
              </a:buClr>
              <a:buSzPts val="4000"/>
              <a:buFont typeface="Calibri"/>
              <a:buNone/>
            </a:pPr>
            <a:endParaRPr lang="en-US" sz="4000"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4000"/>
              <a:buFont typeface="Calibri"/>
              <a:buNone/>
            </a:pPr>
            <a:r>
              <a:rPr lang="en-US" sz="4000" dirty="0">
                <a:solidFill>
                  <a:schemeClr val="dk1"/>
                </a:solidFill>
                <a:latin typeface="Calibri"/>
                <a:ea typeface="Calibri"/>
                <a:cs typeface="Calibri"/>
                <a:sym typeface="Calibri"/>
              </a:rPr>
              <a:t>Species-pairwise functional distances </a:t>
            </a:r>
            <a:endParaRPr dirty="0"/>
          </a:p>
          <a:p>
            <a:pPr marL="0" marR="0" lvl="0" indent="0" algn="l" rtl="0">
              <a:spcBef>
                <a:spcPts val="0"/>
              </a:spcBef>
              <a:spcAft>
                <a:spcPts val="0"/>
              </a:spcAft>
              <a:buClr>
                <a:schemeClr val="dk1"/>
              </a:buClr>
              <a:buSzPts val="4000"/>
              <a:buFont typeface="Calibri"/>
              <a:buNone/>
            </a:pPr>
            <a:r>
              <a:rPr lang="en-US" sz="4000" i="1" dirty="0" err="1">
                <a:solidFill>
                  <a:schemeClr val="dk1"/>
                </a:solidFill>
                <a:latin typeface="Calibri"/>
                <a:ea typeface="Calibri"/>
                <a:cs typeface="Calibri"/>
                <a:sym typeface="Calibri"/>
              </a:rPr>
              <a:t>sensu</a:t>
            </a:r>
            <a:r>
              <a:rPr lang="en-US" sz="4000" dirty="0">
                <a:solidFill>
                  <a:schemeClr val="dk1"/>
                </a:solidFill>
                <a:latin typeface="Calibri"/>
                <a:ea typeface="Calibri"/>
                <a:cs typeface="Calibri"/>
                <a:sym typeface="Calibri"/>
              </a:rPr>
              <a:t> Anne Chao et al</a:t>
            </a:r>
          </a:p>
          <a:p>
            <a:pPr marL="0" marR="0" lvl="0" indent="0" algn="l" rtl="0">
              <a:spcBef>
                <a:spcPts val="0"/>
              </a:spcBef>
              <a:spcAft>
                <a:spcPts val="0"/>
              </a:spcAft>
              <a:buClr>
                <a:schemeClr val="dk1"/>
              </a:buClr>
              <a:buSzPts val="4000"/>
              <a:buFont typeface="Calibri"/>
              <a:buNone/>
            </a:pPr>
            <a:endParaRPr sz="4000" b="1" dirty="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pic>
        <p:nvPicPr>
          <p:cNvPr id="514" name="Google Shape;514;p36"/>
          <p:cNvPicPr preferRelativeResize="0"/>
          <p:nvPr/>
        </p:nvPicPr>
        <p:blipFill rotWithShape="1">
          <a:blip r:embed="rId3">
            <a:alphaModFix/>
          </a:blip>
          <a:srcRect/>
          <a:stretch/>
        </p:blipFill>
        <p:spPr>
          <a:xfrm>
            <a:off x="5708320" y="3993026"/>
            <a:ext cx="5131601" cy="2363324"/>
          </a:xfrm>
          <a:prstGeom prst="rect">
            <a:avLst/>
          </a:prstGeom>
          <a:noFill/>
          <a:ln w="9525" cap="flat" cmpd="sng">
            <a:solidFill>
              <a:srgbClr val="7F7F7F"/>
            </a:solidFill>
            <a:prstDash val="solid"/>
            <a:round/>
            <a:headEnd type="none" w="sm" len="sm"/>
            <a:tailEnd type="none" w="sm" len="sm"/>
          </a:ln>
        </p:spPr>
      </p:pic>
      <p:grpSp>
        <p:nvGrpSpPr>
          <p:cNvPr id="515" name="Google Shape;515;p36"/>
          <p:cNvGrpSpPr/>
          <p:nvPr/>
        </p:nvGrpSpPr>
        <p:grpSpPr>
          <a:xfrm>
            <a:off x="754484" y="1190662"/>
            <a:ext cx="4569162" cy="4476675"/>
            <a:chOff x="579822" y="1489843"/>
            <a:chExt cx="4569162" cy="4476675"/>
          </a:xfrm>
        </p:grpSpPr>
        <p:grpSp>
          <p:nvGrpSpPr>
            <p:cNvPr id="516" name="Google Shape;516;p36"/>
            <p:cNvGrpSpPr/>
            <p:nvPr/>
          </p:nvGrpSpPr>
          <p:grpSpPr>
            <a:xfrm>
              <a:off x="579822" y="1489843"/>
              <a:ext cx="4569162" cy="4322565"/>
              <a:chOff x="670495" y="497150"/>
              <a:chExt cx="5287113" cy="4988634"/>
            </a:xfrm>
          </p:grpSpPr>
          <p:pic>
            <p:nvPicPr>
              <p:cNvPr id="517" name="Google Shape;517;p36"/>
              <p:cNvPicPr preferRelativeResize="0"/>
              <p:nvPr/>
            </p:nvPicPr>
            <p:blipFill rotWithShape="1">
              <a:blip r:embed="rId4">
                <a:alphaModFix/>
              </a:blip>
              <a:srcRect/>
              <a:stretch/>
            </p:blipFill>
            <p:spPr>
              <a:xfrm>
                <a:off x="670495" y="497150"/>
                <a:ext cx="5287113" cy="4677428"/>
              </a:xfrm>
              <a:prstGeom prst="rect">
                <a:avLst/>
              </a:prstGeom>
              <a:noFill/>
              <a:ln w="9525" cap="flat" cmpd="sng">
                <a:solidFill>
                  <a:srgbClr val="7F7F7F"/>
                </a:solidFill>
                <a:prstDash val="solid"/>
                <a:round/>
                <a:headEnd type="none" w="sm" len="sm"/>
                <a:tailEnd type="none" w="sm" len="sm"/>
              </a:ln>
            </p:spPr>
          </p:pic>
          <p:pic>
            <p:nvPicPr>
              <p:cNvPr id="518" name="Google Shape;518;p36"/>
              <p:cNvPicPr preferRelativeResize="0"/>
              <p:nvPr/>
            </p:nvPicPr>
            <p:blipFill rotWithShape="1">
              <a:blip r:embed="rId5">
                <a:alphaModFix/>
              </a:blip>
              <a:srcRect/>
              <a:stretch/>
            </p:blipFill>
            <p:spPr>
              <a:xfrm>
                <a:off x="670495" y="5174579"/>
                <a:ext cx="4512472" cy="311205"/>
              </a:xfrm>
              <a:prstGeom prst="rect">
                <a:avLst/>
              </a:prstGeom>
              <a:noFill/>
              <a:ln>
                <a:noFill/>
              </a:ln>
            </p:spPr>
          </p:pic>
        </p:grpSp>
        <p:sp>
          <p:nvSpPr>
            <p:cNvPr id="519" name="Google Shape;519;p36"/>
            <p:cNvSpPr/>
            <p:nvPr/>
          </p:nvSpPr>
          <p:spPr>
            <a:xfrm>
              <a:off x="2605104" y="5368157"/>
              <a:ext cx="684194" cy="598361"/>
            </a:xfrm>
            <a:prstGeom prst="ellipse">
              <a:avLst/>
            </a:prstGeom>
            <a:noFill/>
            <a:ln w="76200" cap="flat" cmpd="sng">
              <a:solidFill>
                <a:srgbClr val="CF58E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20" name="Google Shape;520;p36"/>
          <p:cNvGrpSpPr/>
          <p:nvPr/>
        </p:nvGrpSpPr>
        <p:grpSpPr>
          <a:xfrm>
            <a:off x="5708321" y="544510"/>
            <a:ext cx="5131601" cy="3182442"/>
            <a:chOff x="5522700" y="3315984"/>
            <a:chExt cx="5131601" cy="3182442"/>
          </a:xfrm>
        </p:grpSpPr>
        <p:pic>
          <p:nvPicPr>
            <p:cNvPr id="521" name="Google Shape;521;p36"/>
            <p:cNvPicPr preferRelativeResize="0"/>
            <p:nvPr/>
          </p:nvPicPr>
          <p:blipFill rotWithShape="1">
            <a:blip r:embed="rId6">
              <a:alphaModFix/>
            </a:blip>
            <a:srcRect/>
            <a:stretch/>
          </p:blipFill>
          <p:spPr>
            <a:xfrm>
              <a:off x="5522700" y="3315984"/>
              <a:ext cx="5131601" cy="3182442"/>
            </a:xfrm>
            <a:prstGeom prst="rect">
              <a:avLst/>
            </a:prstGeom>
            <a:noFill/>
            <a:ln w="9525" cap="flat" cmpd="sng">
              <a:solidFill>
                <a:srgbClr val="7F7F7F"/>
              </a:solidFill>
              <a:prstDash val="solid"/>
              <a:round/>
              <a:headEnd type="none" w="sm" len="sm"/>
              <a:tailEnd type="none" w="sm" len="sm"/>
            </a:ln>
          </p:spPr>
        </p:pic>
        <p:sp>
          <p:nvSpPr>
            <p:cNvPr id="522" name="Google Shape;522;p36"/>
            <p:cNvSpPr/>
            <p:nvPr/>
          </p:nvSpPr>
          <p:spPr>
            <a:xfrm>
              <a:off x="6554225" y="5514674"/>
              <a:ext cx="484845" cy="462118"/>
            </a:xfrm>
            <a:prstGeom prst="ellipse">
              <a:avLst/>
            </a:prstGeom>
            <a:noFill/>
            <a:ln w="76200" cap="flat" cmpd="sng">
              <a:solidFill>
                <a:srgbClr val="CF58E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523" name="Google Shape;523;p36"/>
          <p:cNvCxnSpPr/>
          <p:nvPr/>
        </p:nvCxnSpPr>
        <p:spPr>
          <a:xfrm>
            <a:off x="873303" y="2630185"/>
            <a:ext cx="3133618" cy="0"/>
          </a:xfrm>
          <a:prstGeom prst="straightConnector1">
            <a:avLst/>
          </a:prstGeom>
          <a:noFill/>
          <a:ln w="38100" cap="flat" cmpd="sng">
            <a:solidFill>
              <a:schemeClr val="dk1"/>
            </a:solidFill>
            <a:prstDash val="solid"/>
            <a:miter lim="800000"/>
            <a:headEnd type="none" w="sm" len="sm"/>
            <a:tailEnd type="none" w="sm" len="sm"/>
          </a:ln>
        </p:spPr>
      </p:cxnSp>
      <p:cxnSp>
        <p:nvCxnSpPr>
          <p:cNvPr id="524" name="Google Shape;524;p36"/>
          <p:cNvCxnSpPr/>
          <p:nvPr/>
        </p:nvCxnSpPr>
        <p:spPr>
          <a:xfrm>
            <a:off x="8871993" y="1881113"/>
            <a:ext cx="1514067" cy="0"/>
          </a:xfrm>
          <a:prstGeom prst="straightConnector1">
            <a:avLst/>
          </a:prstGeom>
          <a:noFill/>
          <a:ln w="38100" cap="flat" cmpd="sng">
            <a:solidFill>
              <a:schemeClr val="dk1"/>
            </a:solidFill>
            <a:prstDash val="solid"/>
            <a:miter lim="800000"/>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Chao et al – Distance-based approach </a:t>
            </a:r>
            <a:endParaRPr/>
          </a:p>
        </p:txBody>
      </p:sp>
      <p:sp>
        <p:nvSpPr>
          <p:cNvPr id="531" name="Google Shape;531;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800"/>
              <a:buChar char="•"/>
            </a:pPr>
            <a:r>
              <a:rPr lang="en-US"/>
              <a:t>They developed functional diversity measures sensitive to</a:t>
            </a:r>
            <a:endParaRPr/>
          </a:p>
          <a:p>
            <a:pPr marL="457200" lvl="1" indent="0" algn="l" rtl="0">
              <a:lnSpc>
                <a:spcPct val="150000"/>
              </a:lnSpc>
              <a:spcBef>
                <a:spcPts val="500"/>
              </a:spcBef>
              <a:spcAft>
                <a:spcPts val="0"/>
              </a:spcAft>
              <a:buClr>
                <a:schemeClr val="dk1"/>
              </a:buClr>
              <a:buSzPts val="2400"/>
              <a:buNone/>
            </a:pPr>
            <a:r>
              <a:rPr lang="en-US"/>
              <a:t>(1) Species abundances</a:t>
            </a:r>
            <a:endParaRPr/>
          </a:p>
          <a:p>
            <a:pPr marL="457200" lvl="1" indent="0" algn="l" rtl="0">
              <a:lnSpc>
                <a:spcPct val="150000"/>
              </a:lnSpc>
              <a:spcBef>
                <a:spcPts val="500"/>
              </a:spcBef>
              <a:spcAft>
                <a:spcPts val="0"/>
              </a:spcAft>
              <a:buClr>
                <a:schemeClr val="dk1"/>
              </a:buClr>
              <a:buSzPts val="2400"/>
              <a:buNone/>
            </a:pPr>
            <a:r>
              <a:rPr lang="en-US"/>
              <a:t>(2) Trait-based species-pairwise functional distances</a:t>
            </a:r>
            <a:endParaRPr sz="2000"/>
          </a:p>
          <a:p>
            <a:pPr marL="228600" lvl="0" indent="-228600" algn="l" rtl="0">
              <a:lnSpc>
                <a:spcPct val="150000"/>
              </a:lnSpc>
              <a:spcBef>
                <a:spcPts val="1000"/>
              </a:spcBef>
              <a:spcAft>
                <a:spcPts val="0"/>
              </a:spcAft>
              <a:buClr>
                <a:schemeClr val="dk1"/>
              </a:buClr>
              <a:buSzPts val="2500"/>
              <a:buChar char="•"/>
            </a:pPr>
            <a:r>
              <a:rPr lang="en-US" sz="2500"/>
              <a:t>Their framework unifies ecologists’ measures of species diversity, with distance-based functional diversity by implementing Hill numbers.</a:t>
            </a:r>
            <a:endParaRPr/>
          </a:p>
        </p:txBody>
      </p:sp>
      <p:sp>
        <p:nvSpPr>
          <p:cNvPr id="532" name="Google Shape;53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cxnSp>
        <p:nvCxnSpPr>
          <p:cNvPr id="533" name="Google Shape;533;p37"/>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Recap about Hill numbers</a:t>
            </a:r>
            <a:endParaRPr/>
          </a:p>
        </p:txBody>
      </p:sp>
      <p:sp>
        <p:nvSpPr>
          <p:cNvPr id="540" name="Google Shape;540;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300"/>
              <a:buChar char="•"/>
            </a:pPr>
            <a:r>
              <a:rPr lang="en-US" sz="2300"/>
              <a:t>The Hill numbers are 'effective number of species' (</a:t>
            </a:r>
            <a:r>
              <a:rPr lang="en-US" sz="2300">
                <a:latin typeface="Teko"/>
                <a:ea typeface="Teko"/>
                <a:cs typeface="Teko"/>
                <a:sym typeface="Teko"/>
              </a:rPr>
              <a:t>Hill 1973; Jost 2006</a:t>
            </a:r>
            <a:r>
              <a:rPr lang="en-US" sz="2300"/>
              <a:t>). </a:t>
            </a:r>
            <a:endParaRPr/>
          </a:p>
          <a:p>
            <a:pPr marL="228600" lvl="0" indent="-228600" algn="l" rtl="0">
              <a:lnSpc>
                <a:spcPct val="150000"/>
              </a:lnSpc>
              <a:spcBef>
                <a:spcPts val="1000"/>
              </a:spcBef>
              <a:spcAft>
                <a:spcPts val="0"/>
              </a:spcAft>
              <a:buClr>
                <a:schemeClr val="dk1"/>
              </a:buClr>
              <a:buSzPts val="2300"/>
              <a:buChar char="•"/>
            </a:pPr>
            <a:r>
              <a:rPr lang="en-US" sz="2300"/>
              <a:t>The parameter </a:t>
            </a:r>
            <a:r>
              <a:rPr lang="en-US" sz="2300" b="1"/>
              <a:t>q</a:t>
            </a:r>
            <a:r>
              <a:rPr lang="en-US" sz="2300"/>
              <a:t> determines the sensitivity of the measure to the relative abundance of species. </a:t>
            </a:r>
            <a:endParaRPr/>
          </a:p>
          <a:p>
            <a:pPr marL="685800" lvl="1" indent="-228600" algn="l" rtl="0">
              <a:lnSpc>
                <a:spcPct val="150000"/>
              </a:lnSpc>
              <a:spcBef>
                <a:spcPts val="500"/>
              </a:spcBef>
              <a:spcAft>
                <a:spcPts val="0"/>
              </a:spcAft>
              <a:buClr>
                <a:schemeClr val="dk1"/>
              </a:buClr>
              <a:buSzPts val="1900"/>
              <a:buChar char="•"/>
            </a:pPr>
            <a:r>
              <a:rPr lang="en-US" sz="1900" u="sng"/>
              <a:t>q = 0</a:t>
            </a:r>
            <a:r>
              <a:rPr lang="en-US" sz="1900"/>
              <a:t>, is species richness. It counts species equally without regard to their relative abundances. </a:t>
            </a:r>
            <a:endParaRPr/>
          </a:p>
          <a:p>
            <a:pPr marL="685800" lvl="1" indent="-228600" algn="l" rtl="0">
              <a:lnSpc>
                <a:spcPct val="150000"/>
              </a:lnSpc>
              <a:spcBef>
                <a:spcPts val="500"/>
              </a:spcBef>
              <a:spcAft>
                <a:spcPts val="0"/>
              </a:spcAft>
              <a:buClr>
                <a:schemeClr val="dk1"/>
              </a:buClr>
              <a:buSzPts val="1900"/>
              <a:buChar char="•"/>
            </a:pPr>
            <a:r>
              <a:rPr lang="en-US" sz="1900" u="sng"/>
              <a:t>q = 1</a:t>
            </a:r>
            <a:r>
              <a:rPr lang="en-US" sz="1900"/>
              <a:t>, is Shannon diversity, q = 1 counts individuals equally and weighs each species in proportion to its abundances. </a:t>
            </a:r>
            <a:endParaRPr/>
          </a:p>
          <a:p>
            <a:pPr marL="685800" lvl="1" indent="-228600" algn="l" rtl="0">
              <a:lnSpc>
                <a:spcPct val="150000"/>
              </a:lnSpc>
              <a:spcBef>
                <a:spcPts val="500"/>
              </a:spcBef>
              <a:spcAft>
                <a:spcPts val="0"/>
              </a:spcAft>
              <a:buClr>
                <a:schemeClr val="dk1"/>
              </a:buClr>
              <a:buSzPts val="1900"/>
              <a:buChar char="•"/>
            </a:pPr>
            <a:r>
              <a:rPr lang="en-US" sz="1900" u="sng"/>
              <a:t>q = 2</a:t>
            </a:r>
            <a:r>
              <a:rPr lang="en-US" sz="1900"/>
              <a:t>, referred to as Simpson diversity, disproportionately favors dominant species. </a:t>
            </a:r>
            <a:endParaRPr/>
          </a:p>
          <a:p>
            <a:pPr marL="228600" lvl="0" indent="-82550" algn="l" rtl="0">
              <a:lnSpc>
                <a:spcPct val="150000"/>
              </a:lnSpc>
              <a:spcBef>
                <a:spcPts val="1000"/>
              </a:spcBef>
              <a:spcAft>
                <a:spcPts val="0"/>
              </a:spcAft>
              <a:buClr>
                <a:schemeClr val="dk1"/>
              </a:buClr>
              <a:buSzPts val="2300"/>
              <a:buNone/>
            </a:pPr>
            <a:endParaRPr sz="2300"/>
          </a:p>
        </p:txBody>
      </p:sp>
      <p:sp>
        <p:nvSpPr>
          <p:cNvPr id="541" name="Google Shape;54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cxnSp>
        <p:nvCxnSpPr>
          <p:cNvPr id="542" name="Google Shape;542;p38"/>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4"/>
          <p:cNvPicPr preferRelativeResize="0"/>
          <p:nvPr/>
        </p:nvPicPr>
        <p:blipFill rotWithShape="1">
          <a:blip r:embed="rId3">
            <a:alphaModFix/>
          </a:blip>
          <a:srcRect/>
          <a:stretch/>
        </p:blipFill>
        <p:spPr>
          <a:xfrm>
            <a:off x="6064555" y="856893"/>
            <a:ext cx="5092090" cy="5499457"/>
          </a:xfrm>
          <a:prstGeom prst="rect">
            <a:avLst/>
          </a:prstGeom>
          <a:noFill/>
          <a:ln>
            <a:noFill/>
          </a:ln>
        </p:spPr>
      </p:pic>
      <p:sp>
        <p:nvSpPr>
          <p:cNvPr id="15" name="Title 1">
            <a:extLst>
              <a:ext uri="{FF2B5EF4-FFF2-40B4-BE49-F238E27FC236}">
                <a16:creationId xmlns:a16="http://schemas.microsoft.com/office/drawing/2014/main" id="{07DDC0A2-F421-4FE5-BDA0-E0DC91F9D588}"/>
              </a:ext>
            </a:extLst>
          </p:cNvPr>
          <p:cNvSpPr>
            <a:spLocks noGrp="1"/>
          </p:cNvSpPr>
          <p:nvPr>
            <p:ph type="title"/>
          </p:nvPr>
        </p:nvSpPr>
        <p:spPr/>
        <p:txBody>
          <a:bodyPr>
            <a:normAutofit/>
          </a:bodyPr>
          <a:lstStyle/>
          <a:p>
            <a:r>
              <a:rPr lang="en-US" sz="3500" b="1" dirty="0"/>
              <a:t>Biodiversity facets</a:t>
            </a:r>
          </a:p>
        </p:txBody>
      </p:sp>
      <p:sp>
        <p:nvSpPr>
          <p:cNvPr id="121" name="Google Shape;121;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2" name="Google Shape;122;p4"/>
          <p:cNvSpPr/>
          <p:nvPr/>
        </p:nvSpPr>
        <p:spPr>
          <a:xfrm>
            <a:off x="7132343" y="6456362"/>
            <a:ext cx="4024302"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dirty="0">
                <a:solidFill>
                  <a:srgbClr val="7F7F7F"/>
                </a:solidFill>
                <a:latin typeface="Agency FB" panose="020B0503020202020204" pitchFamily="34" charset="0"/>
                <a:ea typeface="Calibri"/>
                <a:cs typeface="Calibri"/>
                <a:sym typeface="Calibri"/>
              </a:rPr>
              <a:t>Pace 2009. https://journals.asm.org/doi/10.1128/MMBR.00033-09</a:t>
            </a:r>
            <a:endParaRPr dirty="0">
              <a:latin typeface="Agency FB" panose="020B0503020202020204" pitchFamily="34" charset="0"/>
            </a:endParaRPr>
          </a:p>
        </p:txBody>
      </p:sp>
      <p:sp>
        <p:nvSpPr>
          <p:cNvPr id="19" name="Text Placeholder 3">
            <a:extLst>
              <a:ext uri="{FF2B5EF4-FFF2-40B4-BE49-F238E27FC236}">
                <a16:creationId xmlns:a16="http://schemas.microsoft.com/office/drawing/2014/main" id="{6138AC80-5D4D-41A6-BEE7-A08600CD119E}"/>
              </a:ext>
            </a:extLst>
          </p:cNvPr>
          <p:cNvSpPr txBox="1">
            <a:spLocks/>
          </p:cNvSpPr>
          <p:nvPr/>
        </p:nvSpPr>
        <p:spPr>
          <a:xfrm>
            <a:off x="810267" y="1924050"/>
            <a:ext cx="3932237" cy="4086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25400" indent="0" algn="just">
              <a:lnSpc>
                <a:spcPct val="150000"/>
              </a:lnSpc>
              <a:buNone/>
            </a:pPr>
            <a:r>
              <a:rPr lang="en-US" sz="2200" b="1" dirty="0"/>
              <a:t>Phylogenetic diversity</a:t>
            </a:r>
          </a:p>
          <a:p>
            <a:pPr marL="25400" indent="0" algn="just">
              <a:lnSpc>
                <a:spcPct val="150000"/>
              </a:lnSpc>
              <a:buNone/>
            </a:pPr>
            <a:endParaRPr lang="en-US" sz="2000" dirty="0"/>
          </a:p>
          <a:p>
            <a:pPr marL="25400" indent="0" algn="just">
              <a:lnSpc>
                <a:spcPct val="150000"/>
              </a:lnSpc>
              <a:buNone/>
            </a:pPr>
            <a:r>
              <a:rPr lang="en-US" sz="2000" dirty="0"/>
              <a:t>Evolutionary relationship across the biota, that is the tree of life. </a:t>
            </a:r>
          </a:p>
          <a:p>
            <a:pPr marL="25400" indent="0" algn="just">
              <a:lnSpc>
                <a:spcPct val="150000"/>
              </a:lnSpc>
              <a:buNone/>
            </a:pPr>
            <a:endParaRPr lang="en-US"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are functionally distinct species defined?</a:t>
            </a:r>
            <a:endParaRPr/>
          </a:p>
        </p:txBody>
      </p:sp>
      <p:sp>
        <p:nvSpPr>
          <p:cNvPr id="549" name="Google Shape;54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550" name="Google Shape;550;p39"/>
          <p:cNvSpPr txBox="1"/>
          <p:nvPr/>
        </p:nvSpPr>
        <p:spPr>
          <a:xfrm>
            <a:off x="8153337" y="6138802"/>
            <a:ext cx="261962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eko"/>
                <a:ea typeface="Teko"/>
                <a:cs typeface="Teko"/>
                <a:sym typeface="Teko"/>
              </a:rPr>
              <a:t>Modified from Maire et al 2015</a:t>
            </a:r>
            <a:endParaRPr/>
          </a:p>
        </p:txBody>
      </p:sp>
      <p:sp>
        <p:nvSpPr>
          <p:cNvPr id="551" name="Google Shape;551;p39"/>
          <p:cNvSpPr/>
          <p:nvPr/>
        </p:nvSpPr>
        <p:spPr>
          <a:xfrm>
            <a:off x="1446135" y="2911665"/>
            <a:ext cx="2582907" cy="2011531"/>
          </a:xfrm>
          <a:prstGeom prst="flowChartInternalStorage">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2" name="Google Shape;552;p39"/>
          <p:cNvSpPr txBox="1"/>
          <p:nvPr/>
        </p:nvSpPr>
        <p:spPr>
          <a:xfrm>
            <a:off x="1641842" y="2212313"/>
            <a:ext cx="232887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Pool of species</a:t>
            </a:r>
            <a:endParaRPr/>
          </a:p>
        </p:txBody>
      </p:sp>
      <p:sp>
        <p:nvSpPr>
          <p:cNvPr id="553" name="Google Shape;553;p39"/>
          <p:cNvSpPr txBox="1"/>
          <p:nvPr/>
        </p:nvSpPr>
        <p:spPr>
          <a:xfrm>
            <a:off x="4972921" y="2229333"/>
            <a:ext cx="187859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Functional traits</a:t>
            </a:r>
            <a:endParaRPr/>
          </a:p>
        </p:txBody>
      </p:sp>
      <p:sp>
        <p:nvSpPr>
          <p:cNvPr id="554" name="Google Shape;554;p39"/>
          <p:cNvSpPr txBox="1"/>
          <p:nvPr/>
        </p:nvSpPr>
        <p:spPr>
          <a:xfrm>
            <a:off x="8026587" y="2229333"/>
            <a:ext cx="22657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Functional distance </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between species</a:t>
            </a:r>
            <a:endParaRPr/>
          </a:p>
        </p:txBody>
      </p:sp>
      <p:sp>
        <p:nvSpPr>
          <p:cNvPr id="555" name="Google Shape;555;p39"/>
          <p:cNvSpPr/>
          <p:nvPr/>
        </p:nvSpPr>
        <p:spPr>
          <a:xfrm>
            <a:off x="2053982" y="2845540"/>
            <a:ext cx="16417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Sp1    Sp2    Sp3</a:t>
            </a:r>
            <a:endParaRPr/>
          </a:p>
        </p:txBody>
      </p:sp>
      <p:sp>
        <p:nvSpPr>
          <p:cNvPr id="556" name="Google Shape;556;p39"/>
          <p:cNvSpPr/>
          <p:nvPr/>
        </p:nvSpPr>
        <p:spPr>
          <a:xfrm>
            <a:off x="4569729" y="2911664"/>
            <a:ext cx="2582907" cy="2011531"/>
          </a:xfrm>
          <a:prstGeom prst="flowChartInternalStorage">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7" name="Google Shape;557;p39"/>
          <p:cNvSpPr/>
          <p:nvPr/>
        </p:nvSpPr>
        <p:spPr>
          <a:xfrm>
            <a:off x="5130401" y="2837543"/>
            <a:ext cx="15636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Trait 1    Trait 2</a:t>
            </a:r>
            <a:endParaRPr/>
          </a:p>
        </p:txBody>
      </p:sp>
      <p:sp>
        <p:nvSpPr>
          <p:cNvPr id="558" name="Google Shape;558;p39"/>
          <p:cNvSpPr/>
          <p:nvPr/>
        </p:nvSpPr>
        <p:spPr>
          <a:xfrm>
            <a:off x="7728277" y="2911663"/>
            <a:ext cx="2582907" cy="2011531"/>
          </a:xfrm>
          <a:prstGeom prst="flowChartInternalStorage">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39"/>
          <p:cNvSpPr/>
          <p:nvPr/>
        </p:nvSpPr>
        <p:spPr>
          <a:xfrm rot="-5400000">
            <a:off x="3956525" y="3879951"/>
            <a:ext cx="15359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Sp3   Sp2   Sp1</a:t>
            </a:r>
            <a:endParaRPr/>
          </a:p>
        </p:txBody>
      </p:sp>
      <p:sp>
        <p:nvSpPr>
          <p:cNvPr id="560" name="Google Shape;560;p39"/>
          <p:cNvSpPr/>
          <p:nvPr/>
        </p:nvSpPr>
        <p:spPr>
          <a:xfrm rot="-5400000">
            <a:off x="975110" y="3820544"/>
            <a:ext cx="13113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Site 2  site 1</a:t>
            </a:r>
            <a:endParaRPr/>
          </a:p>
        </p:txBody>
      </p:sp>
      <p:sp>
        <p:nvSpPr>
          <p:cNvPr id="561" name="Google Shape;561;p39"/>
          <p:cNvSpPr/>
          <p:nvPr/>
        </p:nvSpPr>
        <p:spPr>
          <a:xfrm>
            <a:off x="8485504" y="2863704"/>
            <a:ext cx="16417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Sp1    Sp2    Sp3</a:t>
            </a:r>
            <a:endParaRPr/>
          </a:p>
        </p:txBody>
      </p:sp>
      <p:sp>
        <p:nvSpPr>
          <p:cNvPr id="562" name="Google Shape;562;p39"/>
          <p:cNvSpPr/>
          <p:nvPr/>
        </p:nvSpPr>
        <p:spPr>
          <a:xfrm rot="-5400000">
            <a:off x="7080314" y="3902736"/>
            <a:ext cx="15359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Sp3   Sp2   Sp1</a:t>
            </a:r>
            <a:endParaRPr/>
          </a:p>
        </p:txBody>
      </p:sp>
      <p:cxnSp>
        <p:nvCxnSpPr>
          <p:cNvPr id="563" name="Google Shape;563;p39"/>
          <p:cNvCxnSpPr/>
          <p:nvPr/>
        </p:nvCxnSpPr>
        <p:spPr>
          <a:xfrm>
            <a:off x="8097609" y="3206875"/>
            <a:ext cx="2204798" cy="1684770"/>
          </a:xfrm>
          <a:prstGeom prst="straightConnector1">
            <a:avLst/>
          </a:prstGeom>
          <a:noFill/>
          <a:ln w="9525" cap="flat" cmpd="sng">
            <a:solidFill>
              <a:schemeClr val="dk1"/>
            </a:solidFill>
            <a:prstDash val="solid"/>
            <a:miter lim="800000"/>
            <a:headEnd type="none" w="sm" len="sm"/>
            <a:tailEnd type="none" w="sm" len="sm"/>
          </a:ln>
        </p:spPr>
      </p:cxnSp>
      <p:sp>
        <p:nvSpPr>
          <p:cNvPr id="564" name="Google Shape;564;p39"/>
          <p:cNvSpPr txBox="1"/>
          <p:nvPr/>
        </p:nvSpPr>
        <p:spPr>
          <a:xfrm>
            <a:off x="8340525" y="4190316"/>
            <a:ext cx="1171405" cy="6924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00">
                <a:solidFill>
                  <a:schemeClr val="dk1"/>
                </a:solidFill>
                <a:latin typeface="Calibri"/>
                <a:ea typeface="Calibri"/>
                <a:cs typeface="Calibri"/>
                <a:sym typeface="Calibri"/>
              </a:rPr>
              <a:t>Euclidean or Gower’s</a:t>
            </a:r>
            <a:endParaRPr/>
          </a:p>
          <a:p>
            <a:pPr marL="0" marR="0" lvl="0" indent="0" algn="ctr" rtl="0">
              <a:spcBef>
                <a:spcPts val="0"/>
              </a:spcBef>
              <a:spcAft>
                <a:spcPts val="0"/>
              </a:spcAft>
              <a:buNone/>
            </a:pPr>
            <a:r>
              <a:rPr lang="en-US" sz="1300">
                <a:solidFill>
                  <a:schemeClr val="dk1"/>
                </a:solidFill>
                <a:latin typeface="Calibri"/>
                <a:ea typeface="Calibri"/>
                <a:cs typeface="Calibri"/>
                <a:sym typeface="Calibri"/>
              </a:rPr>
              <a:t>distance</a:t>
            </a:r>
            <a:endParaRPr/>
          </a:p>
        </p:txBody>
      </p:sp>
      <p:cxnSp>
        <p:nvCxnSpPr>
          <p:cNvPr id="565" name="Google Shape;565;p39"/>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9" name="Group 8">
            <a:extLst>
              <a:ext uri="{FF2B5EF4-FFF2-40B4-BE49-F238E27FC236}">
                <a16:creationId xmlns:a16="http://schemas.microsoft.com/office/drawing/2014/main" id="{5F842AEB-083D-4C8C-8505-24DBFB6CC2CB}"/>
              </a:ext>
            </a:extLst>
          </p:cNvPr>
          <p:cNvGrpSpPr/>
          <p:nvPr/>
        </p:nvGrpSpPr>
        <p:grpSpPr>
          <a:xfrm>
            <a:off x="6720117" y="546285"/>
            <a:ext cx="4441369" cy="5956907"/>
            <a:chOff x="6816436" y="872836"/>
            <a:chExt cx="3316812" cy="4658202"/>
          </a:xfrm>
        </p:grpSpPr>
        <p:sp>
          <p:nvSpPr>
            <p:cNvPr id="10" name="Rectangle 9">
              <a:extLst>
                <a:ext uri="{FF2B5EF4-FFF2-40B4-BE49-F238E27FC236}">
                  <a16:creationId xmlns:a16="http://schemas.microsoft.com/office/drawing/2014/main" id="{5859DC53-211A-4575-9364-AE1502B65705}"/>
                </a:ext>
              </a:extLst>
            </p:cNvPr>
            <p:cNvSpPr/>
            <p:nvPr/>
          </p:nvSpPr>
          <p:spPr>
            <a:xfrm>
              <a:off x="6816436" y="872836"/>
              <a:ext cx="3316812" cy="4658202"/>
            </a:xfrm>
            <a:prstGeom prst="rect">
              <a:avLst/>
            </a:prstGeom>
            <a:solidFill>
              <a:srgbClr val="F0EF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04AE1BD-23B6-41F6-B680-F0BA6B69D484}"/>
                </a:ext>
              </a:extLst>
            </p:cNvPr>
            <p:cNvPicPr>
              <a:picLocks noChangeAspect="1"/>
            </p:cNvPicPr>
            <p:nvPr/>
          </p:nvPicPr>
          <p:blipFill rotWithShape="1">
            <a:blip r:embed="rId3"/>
            <a:srcRect t="5343" r="2126"/>
            <a:stretch/>
          </p:blipFill>
          <p:spPr>
            <a:xfrm>
              <a:off x="7042336" y="1071868"/>
              <a:ext cx="2886462" cy="1792041"/>
            </a:xfrm>
            <a:prstGeom prst="rect">
              <a:avLst/>
            </a:prstGeom>
          </p:spPr>
        </p:pic>
        <p:pic>
          <p:nvPicPr>
            <p:cNvPr id="12" name="Picture 11">
              <a:extLst>
                <a:ext uri="{FF2B5EF4-FFF2-40B4-BE49-F238E27FC236}">
                  <a16:creationId xmlns:a16="http://schemas.microsoft.com/office/drawing/2014/main" id="{111CE326-15A5-4409-8D09-858A5572A07A}"/>
                </a:ext>
              </a:extLst>
            </p:cNvPr>
            <p:cNvPicPr>
              <a:picLocks noChangeAspect="1"/>
            </p:cNvPicPr>
            <p:nvPr/>
          </p:nvPicPr>
          <p:blipFill rotWithShape="1">
            <a:blip r:embed="rId4"/>
            <a:srcRect l="697" t="4667" r="2126"/>
            <a:stretch/>
          </p:blipFill>
          <p:spPr>
            <a:xfrm>
              <a:off x="7027659" y="3005362"/>
              <a:ext cx="2865912" cy="1852482"/>
            </a:xfrm>
            <a:prstGeom prst="rect">
              <a:avLst/>
            </a:prstGeom>
          </p:spPr>
        </p:pic>
      </p:grpSp>
      <p:sp>
        <p:nvSpPr>
          <p:cNvPr id="571" name="Google Shape;571;p40"/>
          <p:cNvSpPr txBox="1">
            <a:spLocks noGrp="1"/>
          </p:cNvSpPr>
          <p:nvPr>
            <p:ph type="body" idx="1"/>
          </p:nvPr>
        </p:nvSpPr>
        <p:spPr>
          <a:xfrm>
            <a:off x="722811" y="1817200"/>
            <a:ext cx="5126446" cy="4542779"/>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2300"/>
              <a:buChar char="•"/>
            </a:pPr>
            <a:r>
              <a:rPr lang="en-US" sz="2000" dirty="0"/>
              <a:t>Tau: level of threshold functional distinctiveness.</a:t>
            </a:r>
            <a:endParaRPr sz="2000" dirty="0"/>
          </a:p>
          <a:p>
            <a:pPr marL="228600" lvl="0" indent="-228600" algn="l" rtl="0">
              <a:lnSpc>
                <a:spcPct val="150000"/>
              </a:lnSpc>
              <a:spcBef>
                <a:spcPts val="1000"/>
              </a:spcBef>
              <a:spcAft>
                <a:spcPts val="0"/>
              </a:spcAft>
              <a:buClr>
                <a:schemeClr val="dk1"/>
              </a:buClr>
              <a:buSzPts val="2300"/>
              <a:buChar char="•"/>
            </a:pPr>
            <a:r>
              <a:rPr lang="en-US" sz="2000" dirty="0"/>
              <a:t>Determine a threshold level: any two species with distance greater than or equal to the specified threshold level will be functionally different.  </a:t>
            </a:r>
            <a:endParaRPr sz="2000" dirty="0"/>
          </a:p>
          <a:p>
            <a:pPr marL="228600" lvl="0" indent="-228600" algn="l" rtl="0">
              <a:lnSpc>
                <a:spcPct val="150000"/>
              </a:lnSpc>
              <a:spcBef>
                <a:spcPts val="1000"/>
              </a:spcBef>
              <a:spcAft>
                <a:spcPts val="0"/>
              </a:spcAft>
              <a:buClr>
                <a:schemeClr val="dk1"/>
              </a:buClr>
              <a:buSzPts val="2300"/>
              <a:buChar char="•"/>
            </a:pPr>
            <a:r>
              <a:rPr lang="en-US" sz="2000" dirty="0"/>
              <a:t>Species are placed in a functional space with an specified pairwise distances.</a:t>
            </a:r>
            <a:endParaRPr sz="2000" dirty="0"/>
          </a:p>
          <a:p>
            <a:pPr marL="0" lvl="0" indent="0" algn="l" rtl="0">
              <a:lnSpc>
                <a:spcPct val="150000"/>
              </a:lnSpc>
              <a:spcBef>
                <a:spcPts val="1000"/>
              </a:spcBef>
              <a:spcAft>
                <a:spcPts val="0"/>
              </a:spcAft>
              <a:buClr>
                <a:schemeClr val="dk1"/>
              </a:buClr>
              <a:buSzPts val="2300"/>
              <a:buNone/>
            </a:pPr>
            <a:endParaRPr sz="2000" dirty="0"/>
          </a:p>
        </p:txBody>
      </p:sp>
      <p:sp>
        <p:nvSpPr>
          <p:cNvPr id="572" name="Google Shape;57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
        <p:nvSpPr>
          <p:cNvPr id="574" name="Google Shape;574;p40"/>
          <p:cNvSpPr/>
          <p:nvPr/>
        </p:nvSpPr>
        <p:spPr>
          <a:xfrm>
            <a:off x="4593568" y="5797077"/>
            <a:ext cx="14093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Teko"/>
                <a:ea typeface="Teko"/>
                <a:cs typeface="Teko"/>
                <a:sym typeface="Teko"/>
              </a:rPr>
              <a:t>Chao et al 2019</a:t>
            </a:r>
            <a:endParaRPr dirty="0"/>
          </a:p>
        </p:txBody>
      </p:sp>
      <p:sp>
        <p:nvSpPr>
          <p:cNvPr id="576" name="Google Shape;576;p40"/>
          <p:cNvSpPr txBox="1"/>
          <p:nvPr/>
        </p:nvSpPr>
        <p:spPr>
          <a:xfrm>
            <a:off x="838200" y="332852"/>
            <a:ext cx="6549571"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dirty="0">
                <a:solidFill>
                  <a:schemeClr val="dk1"/>
                </a:solidFill>
                <a:latin typeface="Calibri"/>
                <a:ea typeface="Calibri"/>
                <a:cs typeface="Calibri"/>
                <a:sym typeface="Calibri"/>
              </a:rPr>
              <a:t>Level of threshold distinctiveness</a:t>
            </a:r>
            <a:endParaRPr dirty="0"/>
          </a:p>
        </p:txBody>
      </p:sp>
      <p:sp>
        <p:nvSpPr>
          <p:cNvPr id="577" name="Google Shape;577;p40"/>
          <p:cNvSpPr/>
          <p:nvPr/>
        </p:nvSpPr>
        <p:spPr>
          <a:xfrm>
            <a:off x="6698659" y="5575737"/>
            <a:ext cx="46224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Cluster species into “virtual functional groups”</a:t>
            </a:r>
            <a:endParaRPr dirty="0"/>
          </a:p>
        </p:txBody>
      </p:sp>
      <p:sp>
        <p:nvSpPr>
          <p:cNvPr id="2" name="Flowchart: Process 1">
            <a:extLst>
              <a:ext uri="{FF2B5EF4-FFF2-40B4-BE49-F238E27FC236}">
                <a16:creationId xmlns:a16="http://schemas.microsoft.com/office/drawing/2014/main" id="{8F7964AA-9E0B-4A55-A065-B420A6B3AFD0}"/>
              </a:ext>
            </a:extLst>
          </p:cNvPr>
          <p:cNvSpPr/>
          <p:nvPr/>
        </p:nvSpPr>
        <p:spPr>
          <a:xfrm>
            <a:off x="6953431" y="5997132"/>
            <a:ext cx="423091" cy="307155"/>
          </a:xfrm>
          <a:prstGeom prst="flowChartProcess">
            <a:avLst/>
          </a:prstGeom>
          <a:solidFill>
            <a:srgbClr val="BE7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5" name="Flowchart: Process 14">
            <a:extLst>
              <a:ext uri="{FF2B5EF4-FFF2-40B4-BE49-F238E27FC236}">
                <a16:creationId xmlns:a16="http://schemas.microsoft.com/office/drawing/2014/main" id="{7D3E4095-FFC1-4EB1-B82B-E36FA4632C0B}"/>
              </a:ext>
            </a:extLst>
          </p:cNvPr>
          <p:cNvSpPr/>
          <p:nvPr/>
        </p:nvSpPr>
        <p:spPr>
          <a:xfrm>
            <a:off x="7530193" y="5987026"/>
            <a:ext cx="423091" cy="307155"/>
          </a:xfrm>
          <a:prstGeom prst="flowChartProcess">
            <a:avLst/>
          </a:prstGeom>
          <a:solidFill>
            <a:srgbClr val="B6B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6" name="Flowchart: Process 15">
            <a:extLst>
              <a:ext uri="{FF2B5EF4-FFF2-40B4-BE49-F238E27FC236}">
                <a16:creationId xmlns:a16="http://schemas.microsoft.com/office/drawing/2014/main" id="{3416F184-39C2-474F-9D14-06E66078C208}"/>
              </a:ext>
            </a:extLst>
          </p:cNvPr>
          <p:cNvSpPr/>
          <p:nvPr/>
        </p:nvSpPr>
        <p:spPr>
          <a:xfrm>
            <a:off x="8106955" y="5987026"/>
            <a:ext cx="423091" cy="307155"/>
          </a:xfrm>
          <a:prstGeom prst="flowChartProcess">
            <a:avLst/>
          </a:prstGeom>
          <a:solidFill>
            <a:srgbClr val="A8C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8" name="Flowchart: Process 17">
            <a:extLst>
              <a:ext uri="{FF2B5EF4-FFF2-40B4-BE49-F238E27FC236}">
                <a16:creationId xmlns:a16="http://schemas.microsoft.com/office/drawing/2014/main" id="{A2A6ED59-18DB-4457-82E2-6A3548CB4D64}"/>
              </a:ext>
            </a:extLst>
          </p:cNvPr>
          <p:cNvSpPr/>
          <p:nvPr/>
        </p:nvSpPr>
        <p:spPr>
          <a:xfrm>
            <a:off x="8667437" y="5997132"/>
            <a:ext cx="423091" cy="307155"/>
          </a:xfrm>
          <a:prstGeom prst="flowChartProcess">
            <a:avLst/>
          </a:prstGeom>
          <a:solidFill>
            <a:srgbClr val="B16E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9" name="Flowchart: Process 18">
            <a:extLst>
              <a:ext uri="{FF2B5EF4-FFF2-40B4-BE49-F238E27FC236}">
                <a16:creationId xmlns:a16="http://schemas.microsoft.com/office/drawing/2014/main" id="{AC8C1DE7-8744-4E66-A73B-AF3F9BB9DE54}"/>
              </a:ext>
            </a:extLst>
          </p:cNvPr>
          <p:cNvSpPr/>
          <p:nvPr/>
        </p:nvSpPr>
        <p:spPr>
          <a:xfrm>
            <a:off x="9244199" y="5987026"/>
            <a:ext cx="423091" cy="307155"/>
          </a:xfrm>
          <a:prstGeom prst="flowChartProcess">
            <a:avLst/>
          </a:prstGeom>
          <a:solidFill>
            <a:srgbClr val="6A9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0" name="Flowchart: Process 19">
            <a:extLst>
              <a:ext uri="{FF2B5EF4-FFF2-40B4-BE49-F238E27FC236}">
                <a16:creationId xmlns:a16="http://schemas.microsoft.com/office/drawing/2014/main" id="{68643BA5-6E60-4442-A012-B8DBE7875DE7}"/>
              </a:ext>
            </a:extLst>
          </p:cNvPr>
          <p:cNvSpPr/>
          <p:nvPr/>
        </p:nvSpPr>
        <p:spPr>
          <a:xfrm>
            <a:off x="9820961" y="5987026"/>
            <a:ext cx="423091" cy="307155"/>
          </a:xfrm>
          <a:prstGeom prst="flowChartProcess">
            <a:avLst/>
          </a:prstGeom>
          <a:solidFill>
            <a:srgbClr val="DFB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21" name="Flowchart: Process 20">
            <a:extLst>
              <a:ext uri="{FF2B5EF4-FFF2-40B4-BE49-F238E27FC236}">
                <a16:creationId xmlns:a16="http://schemas.microsoft.com/office/drawing/2014/main" id="{8E7D006F-AA79-4B38-A25C-B027352C5C12}"/>
              </a:ext>
            </a:extLst>
          </p:cNvPr>
          <p:cNvSpPr/>
          <p:nvPr/>
        </p:nvSpPr>
        <p:spPr>
          <a:xfrm>
            <a:off x="10367573" y="5984022"/>
            <a:ext cx="423091" cy="307155"/>
          </a:xfrm>
          <a:prstGeom prst="flowChartProcess">
            <a:avLst/>
          </a:prstGeom>
          <a:solidFill>
            <a:srgbClr val="DF83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22" name="Rectangle 21">
            <a:extLst>
              <a:ext uri="{FF2B5EF4-FFF2-40B4-BE49-F238E27FC236}">
                <a16:creationId xmlns:a16="http://schemas.microsoft.com/office/drawing/2014/main" id="{BB5D1B24-C21A-4AAD-B04F-E42ED31ABF0F}"/>
              </a:ext>
            </a:extLst>
          </p:cNvPr>
          <p:cNvSpPr/>
          <p:nvPr/>
        </p:nvSpPr>
        <p:spPr>
          <a:xfrm>
            <a:off x="6698659" y="6581001"/>
            <a:ext cx="4590836" cy="276999"/>
          </a:xfrm>
          <a:prstGeom prst="rect">
            <a:avLst/>
          </a:prstGeom>
        </p:spPr>
        <p:txBody>
          <a:bodyPr wrap="square">
            <a:spAutoFit/>
          </a:bodyPr>
          <a:lstStyle/>
          <a:p>
            <a:r>
              <a:rPr lang="en-US" sz="1200" dirty="0">
                <a:solidFill>
                  <a:srgbClr val="ABA47D"/>
                </a:solidFill>
                <a:latin typeface="Agency FB" panose="020B0503020202020204" pitchFamily="34" charset="0"/>
              </a:rPr>
              <a:t>Illustrations</a:t>
            </a:r>
            <a:r>
              <a:rPr lang="es-ES" sz="1200" dirty="0">
                <a:solidFill>
                  <a:srgbClr val="ABA47D"/>
                </a:solidFill>
                <a:latin typeface="Agency FB" panose="020B0503020202020204" pitchFamily="34" charset="0"/>
              </a:rPr>
              <a:t> </a:t>
            </a:r>
            <a:r>
              <a:rPr lang="es-ES" sz="1200" dirty="0" err="1">
                <a:solidFill>
                  <a:srgbClr val="ABA47D"/>
                </a:solidFill>
                <a:latin typeface="Agency FB" panose="020B0503020202020204" pitchFamily="34" charset="0"/>
              </a:rPr>
              <a:t>from</a:t>
            </a:r>
            <a:r>
              <a:rPr lang="es-ES" sz="1200" dirty="0">
                <a:solidFill>
                  <a:srgbClr val="ABA47D"/>
                </a:solidFill>
                <a:latin typeface="Agency FB" panose="020B0503020202020204" pitchFamily="34" charset="0"/>
              </a:rPr>
              <a:t> Hernández-Jaramillo et al (2019). Bosque seco tropical. Guía de especies</a:t>
            </a:r>
            <a:endParaRPr lang="en-US" sz="1200" dirty="0">
              <a:solidFill>
                <a:srgbClr val="ABA47D"/>
              </a:solidFill>
              <a:latin typeface="Agency FB" panose="020B0503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1"/>
          <p:cNvSpPr txBox="1">
            <a:spLocks noGrp="1"/>
          </p:cNvSpPr>
          <p:nvPr>
            <p:ph type="title"/>
          </p:nvPr>
        </p:nvSpPr>
        <p:spPr>
          <a:xfrm>
            <a:off x="838200" y="33285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Level of threshold distinctiveness</a:t>
            </a:r>
            <a:endParaRPr/>
          </a:p>
        </p:txBody>
      </p:sp>
      <p:sp>
        <p:nvSpPr>
          <p:cNvPr id="584" name="Google Shape;58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585" name="Google Shape;585;p41"/>
          <p:cNvSpPr txBox="1"/>
          <p:nvPr/>
        </p:nvSpPr>
        <p:spPr>
          <a:xfrm>
            <a:off x="853441" y="1875231"/>
            <a:ext cx="5496560" cy="3129273"/>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chemeClr val="dk1"/>
              </a:buClr>
              <a:buSzPts val="2500"/>
              <a:buFont typeface="Arial"/>
              <a:buChar char="•"/>
            </a:pPr>
            <a:r>
              <a:rPr lang="en-US" sz="2500">
                <a:solidFill>
                  <a:schemeClr val="dk1"/>
                </a:solidFill>
                <a:latin typeface="Calibri"/>
                <a:ea typeface="Calibri"/>
                <a:cs typeface="Calibri"/>
                <a:sym typeface="Calibri"/>
              </a:rPr>
              <a:t> Functional pairwise distance matrix</a:t>
            </a:r>
            <a:endParaRPr/>
          </a:p>
          <a:p>
            <a:pPr marL="228600" marR="0" lvl="0" indent="-228600" algn="l" rtl="0">
              <a:lnSpc>
                <a:spcPct val="150000"/>
              </a:lnSpc>
              <a:spcBef>
                <a:spcPts val="1000"/>
              </a:spcBef>
              <a:spcAft>
                <a:spcPts val="0"/>
              </a:spcAft>
              <a:buClr>
                <a:schemeClr val="dk1"/>
              </a:buClr>
              <a:buSzPts val="2500"/>
              <a:buFont typeface="Arial"/>
              <a:buChar char="•"/>
            </a:pPr>
            <a:r>
              <a:rPr lang="en-US" sz="2500">
                <a:solidFill>
                  <a:schemeClr val="dk1"/>
                </a:solidFill>
                <a:latin typeface="Calibri"/>
                <a:ea typeface="Calibri"/>
                <a:cs typeface="Calibri"/>
                <a:sym typeface="Calibri"/>
              </a:rPr>
              <a:t> Effective number of distinct species</a:t>
            </a:r>
            <a:endParaRPr/>
          </a:p>
          <a:p>
            <a:pPr marL="201168" marR="0" lvl="1" indent="0" algn="l" rtl="0">
              <a:lnSpc>
                <a:spcPct val="150000"/>
              </a:lnSpc>
              <a:spcBef>
                <a:spcPts val="500"/>
              </a:spcBef>
              <a:spcAft>
                <a:spcPts val="0"/>
              </a:spcAft>
              <a:buClr>
                <a:schemeClr val="dk1"/>
              </a:buClr>
              <a:buSzPts val="2500"/>
              <a:buFont typeface="Arial"/>
              <a:buNone/>
            </a:pPr>
            <a:r>
              <a:rPr lang="en-US" sz="2500" b="0" i="0" u="none" strike="noStrike" cap="none">
                <a:solidFill>
                  <a:schemeClr val="dk1"/>
                </a:solidFill>
                <a:latin typeface="Calibri"/>
                <a:ea typeface="Calibri"/>
                <a:cs typeface="Calibri"/>
                <a:sym typeface="Calibri"/>
              </a:rPr>
              <a:t>Threshold distinctiveness: Tau</a:t>
            </a:r>
            <a:endParaRPr/>
          </a:p>
          <a:p>
            <a:pPr marL="201168" marR="0" lvl="1" indent="0" algn="l" rtl="0">
              <a:lnSpc>
                <a:spcPct val="150000"/>
              </a:lnSpc>
              <a:spcBef>
                <a:spcPts val="500"/>
              </a:spcBef>
              <a:spcAft>
                <a:spcPts val="0"/>
              </a:spcAft>
              <a:buClr>
                <a:schemeClr val="dk1"/>
              </a:buClr>
              <a:buSzPts val="2500"/>
              <a:buFont typeface="Arial"/>
              <a:buNone/>
            </a:pPr>
            <a:endParaRPr sz="2500" b="0" i="0" u="none" strike="noStrike" cap="none">
              <a:solidFill>
                <a:schemeClr val="dk1"/>
              </a:solidFill>
              <a:latin typeface="Calibri"/>
              <a:ea typeface="Calibri"/>
              <a:cs typeface="Calibri"/>
              <a:sym typeface="Calibri"/>
            </a:endParaRPr>
          </a:p>
          <a:p>
            <a:pPr marL="0" marR="0" lvl="0" indent="0" algn="l" rtl="0">
              <a:lnSpc>
                <a:spcPct val="150000"/>
              </a:lnSpc>
              <a:spcBef>
                <a:spcPts val="1000"/>
              </a:spcBef>
              <a:spcAft>
                <a:spcPts val="0"/>
              </a:spcAft>
              <a:buClr>
                <a:srgbClr val="7030A0"/>
              </a:buClr>
              <a:buSzPts val="2500"/>
              <a:buFont typeface="Arial"/>
              <a:buNone/>
            </a:pPr>
            <a:r>
              <a:rPr lang="en-US" sz="2500">
                <a:solidFill>
                  <a:srgbClr val="7030A0"/>
                </a:solidFill>
                <a:latin typeface="Calibri"/>
                <a:ea typeface="Calibri"/>
                <a:cs typeface="Calibri"/>
                <a:sym typeface="Calibri"/>
              </a:rPr>
              <a:t>Dmean - Chao’s proposed approach</a:t>
            </a:r>
            <a:endParaRPr/>
          </a:p>
        </p:txBody>
      </p:sp>
      <p:pic>
        <p:nvPicPr>
          <p:cNvPr id="586" name="Google Shape;586;p41"/>
          <p:cNvPicPr preferRelativeResize="0"/>
          <p:nvPr/>
        </p:nvPicPr>
        <p:blipFill rotWithShape="1">
          <a:blip r:embed="rId3">
            <a:alphaModFix/>
          </a:blip>
          <a:srcRect b="28960"/>
          <a:stretch/>
        </p:blipFill>
        <p:spPr>
          <a:xfrm>
            <a:off x="5971296" y="1943787"/>
            <a:ext cx="5526787" cy="3428314"/>
          </a:xfrm>
          <a:prstGeom prst="rect">
            <a:avLst/>
          </a:prstGeom>
          <a:noFill/>
          <a:ln>
            <a:noFill/>
          </a:ln>
        </p:spPr>
      </p:pic>
      <p:sp>
        <p:nvSpPr>
          <p:cNvPr id="587" name="Google Shape;587;p41"/>
          <p:cNvSpPr/>
          <p:nvPr/>
        </p:nvSpPr>
        <p:spPr>
          <a:xfrm>
            <a:off x="11025216" y="3037886"/>
            <a:ext cx="1043205" cy="55399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b="1">
                <a:solidFill>
                  <a:srgbClr val="7F7F7F"/>
                </a:solidFill>
                <a:latin typeface="Calibri"/>
                <a:ea typeface="Calibri"/>
                <a:cs typeface="Calibri"/>
                <a:sym typeface="Calibri"/>
              </a:rPr>
              <a:t>Dmin </a:t>
            </a:r>
            <a:endParaRPr/>
          </a:p>
          <a:p>
            <a:pPr marL="0" marR="0" lvl="0" indent="0" algn="r" rtl="0">
              <a:spcBef>
                <a:spcPts val="0"/>
              </a:spcBef>
              <a:spcAft>
                <a:spcPts val="0"/>
              </a:spcAft>
              <a:buNone/>
            </a:pPr>
            <a:r>
              <a:rPr lang="en-US" sz="1500" b="1">
                <a:solidFill>
                  <a:srgbClr val="7F7F7F"/>
                </a:solidFill>
                <a:latin typeface="Calibri"/>
                <a:ea typeface="Calibri"/>
                <a:cs typeface="Calibri"/>
                <a:sym typeface="Calibri"/>
              </a:rPr>
              <a:t> Taxo</a:t>
            </a:r>
            <a:endParaRPr sz="1500" b="1">
              <a:solidFill>
                <a:srgbClr val="7F7F7F"/>
              </a:solidFill>
              <a:latin typeface="Calibri"/>
              <a:ea typeface="Calibri"/>
              <a:cs typeface="Calibri"/>
              <a:sym typeface="Calibri"/>
            </a:endParaRPr>
          </a:p>
        </p:txBody>
      </p:sp>
      <p:sp>
        <p:nvSpPr>
          <p:cNvPr id="588" name="Google Shape;588;p41"/>
          <p:cNvSpPr/>
          <p:nvPr/>
        </p:nvSpPr>
        <p:spPr>
          <a:xfrm>
            <a:off x="10927032" y="5215363"/>
            <a:ext cx="1239571" cy="55399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b="1">
                <a:solidFill>
                  <a:srgbClr val="7F7F7F"/>
                </a:solidFill>
                <a:latin typeface="Calibri"/>
                <a:ea typeface="Calibri"/>
                <a:cs typeface="Calibri"/>
                <a:sym typeface="Calibri"/>
              </a:rPr>
              <a:t>Dmax </a:t>
            </a:r>
            <a:endParaRPr/>
          </a:p>
          <a:p>
            <a:pPr marL="0" marR="0" lvl="0" indent="0" algn="r" rtl="0">
              <a:spcBef>
                <a:spcPts val="0"/>
              </a:spcBef>
              <a:spcAft>
                <a:spcPts val="0"/>
              </a:spcAft>
              <a:buNone/>
            </a:pPr>
            <a:r>
              <a:rPr lang="en-US" sz="1500" b="1">
                <a:solidFill>
                  <a:srgbClr val="7F7F7F"/>
                </a:solidFill>
                <a:latin typeface="Calibri"/>
                <a:ea typeface="Calibri"/>
                <a:cs typeface="Calibri"/>
                <a:sym typeface="Calibri"/>
              </a:rPr>
              <a:t>Conventional</a:t>
            </a:r>
            <a:endParaRPr sz="1500" b="1">
              <a:solidFill>
                <a:srgbClr val="7F7F7F"/>
              </a:solidFill>
              <a:latin typeface="Calibri"/>
              <a:ea typeface="Calibri"/>
              <a:cs typeface="Calibri"/>
              <a:sym typeface="Calibri"/>
            </a:endParaRPr>
          </a:p>
        </p:txBody>
      </p:sp>
      <p:cxnSp>
        <p:nvCxnSpPr>
          <p:cNvPr id="589" name="Google Shape;589;p41"/>
          <p:cNvCxnSpPr/>
          <p:nvPr/>
        </p:nvCxnSpPr>
        <p:spPr>
          <a:xfrm rot="10800000" flipH="1">
            <a:off x="5400958" y="4204010"/>
            <a:ext cx="695042" cy="446049"/>
          </a:xfrm>
          <a:prstGeom prst="straightConnector1">
            <a:avLst/>
          </a:prstGeom>
          <a:noFill/>
          <a:ln w="19050" cap="flat" cmpd="sng">
            <a:solidFill>
              <a:srgbClr val="7030A0"/>
            </a:solidFill>
            <a:prstDash val="solid"/>
            <a:miter lim="800000"/>
            <a:headEnd type="none" w="sm" len="sm"/>
            <a:tailEnd type="triangle" w="med" len="med"/>
          </a:ln>
        </p:spPr>
      </p:cxnSp>
      <p:sp>
        <p:nvSpPr>
          <p:cNvPr id="590" name="Google Shape;590;p41"/>
          <p:cNvSpPr/>
          <p:nvPr/>
        </p:nvSpPr>
        <p:spPr>
          <a:xfrm>
            <a:off x="1170360" y="5215363"/>
            <a:ext cx="4484017" cy="55399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chemeClr val="dk1"/>
                </a:solidFill>
                <a:latin typeface="Calibri"/>
                <a:ea typeface="Calibri"/>
                <a:cs typeface="Calibri"/>
                <a:sym typeface="Calibri"/>
              </a:rPr>
              <a:t>i.e., mean distance of any two randomly chosen individuals based on the distance matrix</a:t>
            </a:r>
            <a:endParaRPr sz="1500">
              <a:solidFill>
                <a:srgbClr val="7030A0"/>
              </a:solidFill>
              <a:latin typeface="Calibri"/>
              <a:ea typeface="Calibri"/>
              <a:cs typeface="Calibri"/>
              <a:sym typeface="Calibri"/>
            </a:endParaRPr>
          </a:p>
        </p:txBody>
      </p:sp>
      <p:cxnSp>
        <p:nvCxnSpPr>
          <p:cNvPr id="591" name="Google Shape;591;p41"/>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592" name="Google Shape;592;p41"/>
          <p:cNvSpPr/>
          <p:nvPr/>
        </p:nvSpPr>
        <p:spPr>
          <a:xfrm>
            <a:off x="9402445" y="6125038"/>
            <a:ext cx="14093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eko"/>
                <a:ea typeface="Teko"/>
                <a:cs typeface="Teko"/>
                <a:sym typeface="Teko"/>
              </a:rPr>
              <a:t>Chao et al 2019</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pic>
        <p:nvPicPr>
          <p:cNvPr id="599" name="Google Shape;599;p42"/>
          <p:cNvPicPr preferRelativeResize="0"/>
          <p:nvPr/>
        </p:nvPicPr>
        <p:blipFill rotWithShape="1">
          <a:blip r:embed="rId3">
            <a:alphaModFix/>
          </a:blip>
          <a:srcRect/>
          <a:stretch/>
        </p:blipFill>
        <p:spPr>
          <a:xfrm>
            <a:off x="2504574" y="371048"/>
            <a:ext cx="7182852" cy="6115904"/>
          </a:xfrm>
          <a:prstGeom prst="rect">
            <a:avLst/>
          </a:prstGeom>
          <a:noFill/>
          <a:ln>
            <a:noFill/>
          </a:ln>
        </p:spPr>
      </p:pic>
      <p:sp>
        <p:nvSpPr>
          <p:cNvPr id="600" name="Google Shape;600;p42"/>
          <p:cNvSpPr/>
          <p:nvPr/>
        </p:nvSpPr>
        <p:spPr>
          <a:xfrm>
            <a:off x="9402445" y="6125038"/>
            <a:ext cx="14093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eko"/>
                <a:ea typeface="Teko"/>
                <a:cs typeface="Teko"/>
                <a:sym typeface="Teko"/>
              </a:rPr>
              <a:t>Chao et al 2019</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pic>
        <p:nvPicPr>
          <p:cNvPr id="607" name="Google Shape;607;p43"/>
          <p:cNvPicPr preferRelativeResize="0"/>
          <p:nvPr/>
        </p:nvPicPr>
        <p:blipFill rotWithShape="1">
          <a:blip r:embed="rId3">
            <a:alphaModFix/>
          </a:blip>
          <a:srcRect/>
          <a:stretch/>
        </p:blipFill>
        <p:spPr>
          <a:xfrm>
            <a:off x="1809750" y="1172013"/>
            <a:ext cx="8572500" cy="4513973"/>
          </a:xfrm>
          <a:prstGeom prst="rect">
            <a:avLst/>
          </a:prstGeom>
          <a:noFill/>
          <a:ln>
            <a:noFill/>
          </a:ln>
        </p:spPr>
      </p:pic>
      <p:sp>
        <p:nvSpPr>
          <p:cNvPr id="608" name="Google Shape;608;p43"/>
          <p:cNvSpPr/>
          <p:nvPr/>
        </p:nvSpPr>
        <p:spPr>
          <a:xfrm>
            <a:off x="9402445" y="6125038"/>
            <a:ext cx="14093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eko"/>
                <a:ea typeface="Teko"/>
                <a:cs typeface="Teko"/>
                <a:sym typeface="Teko"/>
              </a:rPr>
              <a:t>Chao et al 2019</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Let’s do an exercise!</a:t>
            </a:r>
            <a:endParaRPr/>
          </a:p>
        </p:txBody>
      </p:sp>
      <p:sp>
        <p:nvSpPr>
          <p:cNvPr id="615" name="Google Shape;61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4400"/>
              <a:buFont typeface="Calibri"/>
              <a:buNone/>
            </a:pPr>
            <a:r>
              <a:rPr lang="en-US">
                <a:solidFill>
                  <a:srgbClr val="000000"/>
                </a:solidFill>
              </a:rPr>
              <a:t>Hawaiian Forest Plot Data by Craven et al 2018</a:t>
            </a:r>
            <a:endParaRPr/>
          </a:p>
        </p:txBody>
      </p:sp>
      <p:sp>
        <p:nvSpPr>
          <p:cNvPr id="622" name="Google Shape;62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pic>
        <p:nvPicPr>
          <p:cNvPr id="623" name="Google Shape;623;p45" descr="https://lh6.googleusercontent.com/wWQfxDb8h7GvFlsK8n7rKlWs1o-kWBh-MPDw5E92KxSVqdUNbJe0ctW5cDPqI0qVp2Po56VsR3bnH66OZlPfsOUMvkdOfRugrOF9iY2BTbC697SC_O38dkNhuMuesZP05-N1MUkvufKPP3HBQqvkQRX5Lyp8m_B7F6BldNGhMSxlqE55txYPR0vrbkeJLg"/>
          <p:cNvPicPr preferRelativeResize="0"/>
          <p:nvPr/>
        </p:nvPicPr>
        <p:blipFill rotWithShape="1">
          <a:blip r:embed="rId3">
            <a:alphaModFix/>
          </a:blip>
          <a:srcRect/>
          <a:stretch/>
        </p:blipFill>
        <p:spPr>
          <a:xfrm>
            <a:off x="4604008" y="1690688"/>
            <a:ext cx="6587398" cy="4541146"/>
          </a:xfrm>
          <a:prstGeom prst="rect">
            <a:avLst/>
          </a:prstGeom>
          <a:noFill/>
          <a:ln>
            <a:noFill/>
          </a:ln>
        </p:spPr>
      </p:pic>
      <p:sp>
        <p:nvSpPr>
          <p:cNvPr id="624" name="Google Shape;624;p45"/>
          <p:cNvSpPr/>
          <p:nvPr/>
        </p:nvSpPr>
        <p:spPr>
          <a:xfrm>
            <a:off x="838200" y="3484207"/>
            <a:ext cx="3151825" cy="34470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a:solidFill>
                  <a:srgbClr val="000000"/>
                </a:solidFill>
                <a:latin typeface="Calibri"/>
                <a:ea typeface="Calibri"/>
                <a:cs typeface="Calibri"/>
                <a:sym typeface="Calibri"/>
              </a:rPr>
              <a:t>Open Nahele database</a:t>
            </a:r>
            <a:endParaRPr/>
          </a:p>
          <a:p>
            <a:pPr marL="0" marR="0" lvl="0" indent="0" algn="l" rtl="0">
              <a:spcBef>
                <a:spcPts val="0"/>
              </a:spcBef>
              <a:spcAft>
                <a:spcPts val="0"/>
              </a:spcAft>
              <a:buNone/>
            </a:pPr>
            <a:endParaRPr sz="2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endParaRPr>
          </a:p>
          <a:p>
            <a:pPr marL="0" marR="0" lvl="0" indent="0" algn="l" rtl="0">
              <a:spcBef>
                <a:spcPts val="0"/>
              </a:spcBef>
              <a:spcAft>
                <a:spcPts val="0"/>
              </a:spcAft>
              <a:buNone/>
            </a:pPr>
            <a:endParaRPr sz="2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endParaRPr>
          </a:p>
          <a:p>
            <a:pPr marL="0" marR="0" lvl="0" indent="0" algn="l" rtl="0">
              <a:spcBef>
                <a:spcPts val="0"/>
              </a:spcBef>
              <a:spcAft>
                <a:spcPts val="0"/>
              </a:spcAft>
              <a:buNone/>
            </a:pPr>
            <a:endParaRPr sz="2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endParaRPr>
          </a:p>
          <a:p>
            <a:pPr marL="0" marR="0" lvl="0" indent="0" algn="l" rtl="0">
              <a:spcBef>
                <a:spcPts val="0"/>
              </a:spcBef>
              <a:spcAft>
                <a:spcPts val="0"/>
              </a:spcAft>
              <a:buNone/>
            </a:pPr>
            <a:endParaRPr sz="2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endParaRPr>
          </a:p>
          <a:p>
            <a:pPr marL="0" marR="0" lvl="0" indent="0" algn="l" rtl="0">
              <a:spcBef>
                <a:spcPts val="0"/>
              </a:spcBef>
              <a:spcAft>
                <a:spcPts val="0"/>
              </a:spcAft>
              <a:buNone/>
            </a:pPr>
            <a:endParaRPr sz="2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endParaRPr>
          </a:p>
          <a:p>
            <a:pPr marL="0" marR="0" lvl="0" indent="0" algn="l" rtl="0">
              <a:spcBef>
                <a:spcPts val="0"/>
              </a:spcBef>
              <a:spcAft>
                <a:spcPts val="0"/>
              </a:spcAft>
              <a:buNone/>
            </a:pPr>
            <a:endParaRPr sz="2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endParaRPr>
          </a:p>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4400"/>
              <a:buFont typeface="Calibri"/>
              <a:buNone/>
            </a:pPr>
            <a:r>
              <a:rPr lang="en-US">
                <a:solidFill>
                  <a:srgbClr val="000000"/>
                </a:solidFill>
              </a:rPr>
              <a:t>Hawaiian Forest Plot Data by Craven et al 2018</a:t>
            </a:r>
            <a:endParaRPr/>
          </a:p>
        </p:txBody>
      </p:sp>
      <p:sp>
        <p:nvSpPr>
          <p:cNvPr id="631" name="Google Shape;631;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pic>
        <p:nvPicPr>
          <p:cNvPr id="632" name="Google Shape;632;p46" descr="https://lh6.googleusercontent.com/wWQfxDb8h7GvFlsK8n7rKlWs1o-kWBh-MPDw5E92KxSVqdUNbJe0ctW5cDPqI0qVp2Po56VsR3bnH66OZlPfsOUMvkdOfRugrOF9iY2BTbC697SC_O38dkNhuMuesZP05-N1MUkvufKPP3HBQqvkQRX5Lyp8m_B7F6BldNGhMSxlqE55txYPR0vrbkeJLg"/>
          <p:cNvPicPr preferRelativeResize="0"/>
          <p:nvPr/>
        </p:nvPicPr>
        <p:blipFill rotWithShape="1">
          <a:blip r:embed="rId3">
            <a:alphaModFix/>
          </a:blip>
          <a:srcRect/>
          <a:stretch/>
        </p:blipFill>
        <p:spPr>
          <a:xfrm>
            <a:off x="4604008" y="1690688"/>
            <a:ext cx="6587398" cy="4541146"/>
          </a:xfrm>
          <a:prstGeom prst="rect">
            <a:avLst/>
          </a:prstGeom>
          <a:noFill/>
          <a:ln>
            <a:noFill/>
          </a:ln>
        </p:spPr>
      </p:pic>
      <p:pic>
        <p:nvPicPr>
          <p:cNvPr id="633" name="Google Shape;633;p46"/>
          <p:cNvPicPr preferRelativeResize="0"/>
          <p:nvPr/>
        </p:nvPicPr>
        <p:blipFill rotWithShape="1">
          <a:blip r:embed="rId4">
            <a:alphaModFix/>
          </a:blip>
          <a:srcRect/>
          <a:stretch/>
        </p:blipFill>
        <p:spPr>
          <a:xfrm>
            <a:off x="652892" y="2042331"/>
            <a:ext cx="3568704" cy="2338926"/>
          </a:xfrm>
          <a:prstGeom prst="rect">
            <a:avLst/>
          </a:prstGeom>
          <a:noFill/>
          <a:ln>
            <a:noFill/>
          </a:ln>
        </p:spPr>
      </p:pic>
      <p:sp>
        <p:nvSpPr>
          <p:cNvPr id="634" name="Google Shape;634;p46"/>
          <p:cNvSpPr/>
          <p:nvPr/>
        </p:nvSpPr>
        <p:spPr>
          <a:xfrm>
            <a:off x="652892" y="3544352"/>
            <a:ext cx="356870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Mount of Tears Kaua’i</a:t>
            </a:r>
            <a:endParaRPr sz="1800" b="1">
              <a:solidFill>
                <a:schemeClr val="lt1"/>
              </a:solidFill>
              <a:latin typeface="Calibri"/>
              <a:ea typeface="Calibri"/>
              <a:cs typeface="Calibri"/>
              <a:sym typeface="Calibri"/>
            </a:endParaRPr>
          </a:p>
          <a:p>
            <a:pPr marL="0" marR="0" lvl="0" indent="0" algn="l" rtl="0">
              <a:spcBef>
                <a:spcPts val="0"/>
              </a:spcBef>
              <a:spcAft>
                <a:spcPts val="0"/>
              </a:spcAft>
              <a:buNone/>
            </a:pPr>
            <a:r>
              <a:rPr lang="en-US" sz="1800" b="1">
                <a:solidFill>
                  <a:schemeClr val="lt1"/>
                </a:solidFill>
                <a:latin typeface="Calibri"/>
                <a:ea typeface="Calibri"/>
                <a:cs typeface="Calibri"/>
                <a:sym typeface="Calibri"/>
              </a:rPr>
              <a:t>&gt; 11000 mm of rainfall annually</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pic>
        <p:nvPicPr>
          <p:cNvPr id="635" name="Google Shape;635;p46"/>
          <p:cNvPicPr preferRelativeResize="0"/>
          <p:nvPr/>
        </p:nvPicPr>
        <p:blipFill rotWithShape="1">
          <a:blip r:embed="rId5">
            <a:alphaModFix/>
          </a:blip>
          <a:srcRect l="5394" r="9616"/>
          <a:stretch/>
        </p:blipFill>
        <p:spPr>
          <a:xfrm>
            <a:off x="636938" y="4263343"/>
            <a:ext cx="3584658" cy="2170393"/>
          </a:xfrm>
          <a:prstGeom prst="rect">
            <a:avLst/>
          </a:prstGeom>
          <a:noFill/>
          <a:ln>
            <a:noFill/>
          </a:ln>
        </p:spPr>
      </p:pic>
      <p:sp>
        <p:nvSpPr>
          <p:cNvPr id="636" name="Google Shape;636;p46"/>
          <p:cNvSpPr/>
          <p:nvPr/>
        </p:nvSpPr>
        <p:spPr>
          <a:xfrm>
            <a:off x="636938" y="5846544"/>
            <a:ext cx="263389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Auwahi</a:t>
            </a:r>
            <a:r>
              <a:rPr lang="en-US" sz="1800">
                <a:solidFill>
                  <a:schemeClr val="lt1"/>
                </a:solidFill>
                <a:latin typeface="Calibri"/>
                <a:ea typeface="Calibri"/>
                <a:cs typeface="Calibri"/>
                <a:sym typeface="Calibri"/>
              </a:rPr>
              <a:t> </a:t>
            </a:r>
            <a:r>
              <a:rPr lang="en-US" sz="1800" b="1">
                <a:solidFill>
                  <a:schemeClr val="lt1"/>
                </a:solidFill>
                <a:latin typeface="Calibri"/>
                <a:ea typeface="Calibri"/>
                <a:cs typeface="Calibri"/>
                <a:sym typeface="Calibri"/>
              </a:rPr>
              <a:t>Dryland</a:t>
            </a:r>
            <a:endParaRPr/>
          </a:p>
          <a:p>
            <a:pPr marL="0" marR="0" lvl="0" indent="0" algn="l" rtl="0">
              <a:spcBef>
                <a:spcPts val="0"/>
              </a:spcBef>
              <a:spcAft>
                <a:spcPts val="0"/>
              </a:spcAft>
              <a:buNone/>
            </a:pPr>
            <a:r>
              <a:rPr lang="en-US" sz="1800" b="1">
                <a:solidFill>
                  <a:schemeClr val="lt1"/>
                </a:solidFill>
                <a:latin typeface="Calibri"/>
                <a:ea typeface="Calibri"/>
                <a:cs typeface="Calibri"/>
                <a:sym typeface="Calibri"/>
              </a:rPr>
              <a:t>Maui</a:t>
            </a:r>
            <a:endParaRPr sz="1800" b="1" i="0">
              <a:solidFill>
                <a:schemeClr val="lt1"/>
              </a:solidFill>
              <a:latin typeface="Calibri"/>
              <a:ea typeface="Calibri"/>
              <a:cs typeface="Calibri"/>
              <a:sym typeface="Calibri"/>
            </a:endParaRPr>
          </a:p>
        </p:txBody>
      </p:sp>
      <p:cxnSp>
        <p:nvCxnSpPr>
          <p:cNvPr id="637" name="Google Shape;637;p46"/>
          <p:cNvCxnSpPr/>
          <p:nvPr/>
        </p:nvCxnSpPr>
        <p:spPr>
          <a:xfrm flipH="1">
            <a:off x="4237550" y="2616200"/>
            <a:ext cx="702750" cy="400051"/>
          </a:xfrm>
          <a:prstGeom prst="straightConnector1">
            <a:avLst/>
          </a:prstGeom>
          <a:noFill/>
          <a:ln w="19050" cap="flat" cmpd="sng">
            <a:solidFill>
              <a:schemeClr val="dk1"/>
            </a:solidFill>
            <a:prstDash val="solid"/>
            <a:miter lim="800000"/>
            <a:headEnd type="none" w="sm" len="sm"/>
            <a:tailEnd type="triangle" w="med" len="med"/>
          </a:ln>
        </p:spPr>
      </p:cxnSp>
      <p:cxnSp>
        <p:nvCxnSpPr>
          <p:cNvPr id="638" name="Google Shape;638;p46"/>
          <p:cNvCxnSpPr/>
          <p:nvPr/>
        </p:nvCxnSpPr>
        <p:spPr>
          <a:xfrm flipH="1">
            <a:off x="4419600" y="3759420"/>
            <a:ext cx="4368800" cy="1942880"/>
          </a:xfrm>
          <a:prstGeom prst="straightConnector1">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8" name="Picture 7">
            <a:extLst>
              <a:ext uri="{FF2B5EF4-FFF2-40B4-BE49-F238E27FC236}">
                <a16:creationId xmlns:a16="http://schemas.microsoft.com/office/drawing/2014/main" id="{C664C2E8-16D3-4232-8860-B12F52382B54}"/>
              </a:ext>
            </a:extLst>
          </p:cNvPr>
          <p:cNvPicPr>
            <a:picLocks noChangeAspect="1"/>
          </p:cNvPicPr>
          <p:nvPr/>
        </p:nvPicPr>
        <p:blipFill rotWithShape="1">
          <a:blip r:embed="rId3"/>
          <a:srcRect t="423" r="1008" b="1"/>
          <a:stretch/>
        </p:blipFill>
        <p:spPr>
          <a:xfrm>
            <a:off x="5867400" y="533191"/>
            <a:ext cx="6324600" cy="6005721"/>
          </a:xfrm>
          <a:prstGeom prst="rect">
            <a:avLst/>
          </a:prstGeom>
        </p:spPr>
      </p:pic>
      <p:sp>
        <p:nvSpPr>
          <p:cNvPr id="9" name="Rectangle 8">
            <a:extLst>
              <a:ext uri="{FF2B5EF4-FFF2-40B4-BE49-F238E27FC236}">
                <a16:creationId xmlns:a16="http://schemas.microsoft.com/office/drawing/2014/main" id="{8E212E02-8812-4368-8D55-43883E79A2A0}"/>
              </a:ext>
            </a:extLst>
          </p:cNvPr>
          <p:cNvSpPr/>
          <p:nvPr/>
        </p:nvSpPr>
        <p:spPr>
          <a:xfrm>
            <a:off x="7805737" y="6538912"/>
            <a:ext cx="4352925" cy="276999"/>
          </a:xfrm>
          <a:prstGeom prst="rect">
            <a:avLst/>
          </a:prstGeom>
        </p:spPr>
        <p:txBody>
          <a:bodyPr wrap="square">
            <a:spAutoFit/>
          </a:bodyPr>
          <a:lstStyle/>
          <a:p>
            <a:r>
              <a:rPr lang="en-US" sz="1200" dirty="0">
                <a:solidFill>
                  <a:srgbClr val="222222"/>
                </a:solidFill>
                <a:latin typeface="Agency FB" panose="020B0503020202020204" pitchFamily="34" charset="0"/>
              </a:rPr>
              <a:t>Illustrations</a:t>
            </a:r>
            <a:r>
              <a:rPr lang="es-ES" sz="1200" dirty="0">
                <a:solidFill>
                  <a:srgbClr val="222222"/>
                </a:solidFill>
                <a:latin typeface="Agency FB" panose="020B0503020202020204" pitchFamily="34" charset="0"/>
              </a:rPr>
              <a:t> </a:t>
            </a:r>
            <a:r>
              <a:rPr lang="es-ES" sz="1200" dirty="0" err="1">
                <a:solidFill>
                  <a:srgbClr val="222222"/>
                </a:solidFill>
                <a:latin typeface="Agency FB" panose="020B0503020202020204" pitchFamily="34" charset="0"/>
              </a:rPr>
              <a:t>from</a:t>
            </a:r>
            <a:r>
              <a:rPr lang="es-ES" sz="1200" dirty="0">
                <a:solidFill>
                  <a:srgbClr val="222222"/>
                </a:solidFill>
                <a:latin typeface="Agency FB" panose="020B0503020202020204" pitchFamily="34" charset="0"/>
              </a:rPr>
              <a:t> Vásquez Cerón et al (2023). </a:t>
            </a:r>
            <a:r>
              <a:rPr lang="es-ES" sz="1200" dirty="0">
                <a:latin typeface="Agency FB" panose="020B0503020202020204" pitchFamily="34" charset="0"/>
              </a:rPr>
              <a:t>El gran libro de la Orinoquia Colombiana</a:t>
            </a:r>
            <a:endParaRPr lang="en-US" sz="1500" dirty="0">
              <a:latin typeface="Agency FB" panose="020B0503020202020204" pitchFamily="34" charset="0"/>
            </a:endParaRPr>
          </a:p>
        </p:txBody>
      </p:sp>
      <p:sp>
        <p:nvSpPr>
          <p:cNvPr id="651" name="Google Shape;651;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
        <p:nvSpPr>
          <p:cNvPr id="652" name="Google Shape;652;p48"/>
          <p:cNvSpPr/>
          <p:nvPr/>
        </p:nvSpPr>
        <p:spPr>
          <a:xfrm>
            <a:off x="10879975" y="6398310"/>
            <a:ext cx="1312025" cy="3231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b="1">
                <a:solidFill>
                  <a:schemeClr val="lt1"/>
                </a:solidFill>
                <a:latin typeface="Teko"/>
                <a:ea typeface="Teko"/>
                <a:cs typeface="Teko"/>
                <a:sym typeface="Teko"/>
              </a:rPr>
              <a:t>Elizabeth Builes</a:t>
            </a:r>
            <a:endParaRPr sz="1200" b="1">
              <a:solidFill>
                <a:schemeClr val="lt1"/>
              </a:solidFill>
              <a:latin typeface="Teko"/>
              <a:ea typeface="Teko"/>
              <a:cs typeface="Teko"/>
              <a:sym typeface="Teko"/>
            </a:endParaRPr>
          </a:p>
        </p:txBody>
      </p:sp>
      <p:sp>
        <p:nvSpPr>
          <p:cNvPr id="655" name="Google Shape;655;p48"/>
          <p:cNvSpPr txBox="1"/>
          <p:nvPr/>
        </p:nvSpPr>
        <p:spPr>
          <a:xfrm>
            <a:off x="435124" y="1773380"/>
            <a:ext cx="11100863" cy="4381271"/>
          </a:xfrm>
          <a:prstGeom prst="roundRect">
            <a:avLst>
              <a:gd name="adj" fmla="val 27972"/>
            </a:avLst>
          </a:prstGeom>
          <a:solidFill>
            <a:srgbClr val="F5F4EF">
              <a:alpha val="90000"/>
            </a:srgbClr>
          </a:solidFill>
          <a:ln>
            <a:noFill/>
          </a:ln>
        </p:spPr>
        <p:txBody>
          <a:bodyPr spcFirstLastPara="1" wrap="square" lIns="91425" tIns="45700" rIns="91425" bIns="45700" anchor="b" anchorCtr="0">
            <a:normAutofit/>
          </a:bodyPr>
          <a:lstStyle/>
          <a:p>
            <a:pPr marL="0" marR="0" lvl="0" indent="0" algn="l" rtl="0">
              <a:lnSpc>
                <a:spcPct val="150000"/>
              </a:lnSpc>
              <a:spcBef>
                <a:spcPts val="0"/>
              </a:spcBef>
              <a:spcAft>
                <a:spcPts val="0"/>
              </a:spcAft>
              <a:buClr>
                <a:schemeClr val="dk1"/>
              </a:buClr>
              <a:buSzPts val="4500"/>
              <a:buFont typeface="Calibri"/>
              <a:buNone/>
            </a:pPr>
            <a:r>
              <a:rPr lang="en-US" sz="4500" b="1" dirty="0">
                <a:solidFill>
                  <a:schemeClr val="dk1"/>
                </a:solidFill>
                <a:latin typeface="Calibri"/>
                <a:ea typeface="Calibri"/>
                <a:cs typeface="Calibri"/>
                <a:sym typeface="Calibri"/>
              </a:rPr>
              <a:t>Functional diversity quantification II</a:t>
            </a:r>
            <a:endParaRPr dirty="0"/>
          </a:p>
          <a:p>
            <a:pPr marL="0" marR="0" lvl="0" indent="0" algn="l" rtl="0">
              <a:lnSpc>
                <a:spcPct val="150000"/>
              </a:lnSpc>
              <a:spcBef>
                <a:spcPts val="0"/>
              </a:spcBef>
              <a:spcAft>
                <a:spcPts val="0"/>
              </a:spcAft>
              <a:buClr>
                <a:schemeClr val="dk1"/>
              </a:buClr>
              <a:buSzPts val="4000"/>
              <a:buFont typeface="Calibri"/>
              <a:buNone/>
            </a:pPr>
            <a:endParaRPr sz="4000" b="1"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4000"/>
              <a:buFont typeface="Calibri"/>
              <a:buNone/>
            </a:pPr>
            <a:r>
              <a:rPr lang="en-US" sz="4000" dirty="0">
                <a:solidFill>
                  <a:schemeClr val="dk1"/>
                </a:solidFill>
                <a:latin typeface="Calibri"/>
                <a:ea typeface="Calibri"/>
                <a:cs typeface="Calibri"/>
                <a:sym typeface="Calibri"/>
              </a:rPr>
              <a:t>Trait-value-based approach </a:t>
            </a:r>
            <a:r>
              <a:rPr lang="en-US" sz="4000" i="1" dirty="0" err="1">
                <a:solidFill>
                  <a:schemeClr val="dk1"/>
                </a:solidFill>
                <a:latin typeface="Calibri"/>
                <a:ea typeface="Calibri"/>
                <a:cs typeface="Calibri"/>
                <a:sym typeface="Calibri"/>
              </a:rPr>
              <a:t>sensu</a:t>
            </a:r>
            <a:r>
              <a:rPr lang="en-US" sz="4000" i="1" dirty="0">
                <a:solidFill>
                  <a:schemeClr val="dk1"/>
                </a:solidFill>
                <a:latin typeface="Calibri"/>
                <a:ea typeface="Calibri"/>
                <a:cs typeface="Calibri"/>
                <a:sym typeface="Calibri"/>
              </a:rPr>
              <a:t> </a:t>
            </a:r>
            <a:r>
              <a:rPr lang="en-US" sz="4000" dirty="0">
                <a:solidFill>
                  <a:schemeClr val="dk1"/>
                </a:solidFill>
                <a:latin typeface="Calibri"/>
                <a:ea typeface="Calibri"/>
                <a:cs typeface="Calibri"/>
                <a:sym typeface="Calibri"/>
              </a:rPr>
              <a:t>Blonder et al</a:t>
            </a:r>
            <a:endParaRPr dirty="0"/>
          </a:p>
          <a:p>
            <a:pPr marL="0" marR="0" lvl="0" indent="0" algn="l" rtl="0">
              <a:lnSpc>
                <a:spcPct val="150000"/>
              </a:lnSpc>
              <a:spcBef>
                <a:spcPts val="0"/>
              </a:spcBef>
              <a:spcAft>
                <a:spcPts val="0"/>
              </a:spcAft>
              <a:buClr>
                <a:schemeClr val="dk1"/>
              </a:buClr>
              <a:buSzPts val="4000"/>
              <a:buFont typeface="Calibri"/>
              <a:buNone/>
            </a:pPr>
            <a:endParaRPr sz="4000" b="1" dirty="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Trait-value-based approach</a:t>
            </a:r>
            <a:endParaRPr/>
          </a:p>
        </p:txBody>
      </p:sp>
      <p:sp>
        <p:nvSpPr>
          <p:cNvPr id="662" name="Google Shape;662;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500"/>
              <a:buChar char="•"/>
            </a:pPr>
            <a:r>
              <a:rPr lang="en-US" sz="2500"/>
              <a:t>Measures are calculated:</a:t>
            </a:r>
            <a:endParaRPr/>
          </a:p>
          <a:p>
            <a:pPr marL="685800" lvl="1" indent="-228600" algn="l" rtl="0">
              <a:lnSpc>
                <a:spcPct val="150000"/>
              </a:lnSpc>
              <a:spcBef>
                <a:spcPts val="500"/>
              </a:spcBef>
              <a:spcAft>
                <a:spcPts val="0"/>
              </a:spcAft>
              <a:buClr>
                <a:schemeClr val="dk1"/>
              </a:buClr>
              <a:buSzPts val="2500"/>
              <a:buChar char="•"/>
            </a:pPr>
            <a:r>
              <a:rPr lang="en-US" sz="2500"/>
              <a:t>Species trait values directly (e.g., aggregated-trait value; </a:t>
            </a:r>
            <a:r>
              <a:rPr lang="en-US" sz="2500">
                <a:latin typeface="Teko"/>
                <a:ea typeface="Teko"/>
                <a:cs typeface="Teko"/>
                <a:sym typeface="Teko"/>
              </a:rPr>
              <a:t>Garnier et al 2004</a:t>
            </a:r>
            <a:r>
              <a:rPr lang="en-US" sz="2500"/>
              <a:t>)</a:t>
            </a:r>
            <a:endParaRPr/>
          </a:p>
          <a:p>
            <a:pPr marL="685800" lvl="1" indent="-228600" algn="l" rtl="0">
              <a:lnSpc>
                <a:spcPct val="150000"/>
              </a:lnSpc>
              <a:spcBef>
                <a:spcPts val="500"/>
              </a:spcBef>
              <a:spcAft>
                <a:spcPts val="0"/>
              </a:spcAft>
              <a:buClr>
                <a:schemeClr val="dk1"/>
              </a:buClr>
              <a:buSzPts val="2500"/>
              <a:buChar char="•"/>
            </a:pPr>
            <a:r>
              <a:rPr lang="en-US" sz="2500"/>
              <a:t>Accounting for their position in a multidimensional functional space built according to their trait values (e.g., volume occupied by species</a:t>
            </a:r>
            <a:r>
              <a:rPr lang="en-US" sz="2500">
                <a:latin typeface="Teko"/>
                <a:ea typeface="Teko"/>
                <a:cs typeface="Teko"/>
                <a:sym typeface="Teko"/>
              </a:rPr>
              <a:t>; Cornwell et al. 2006</a:t>
            </a:r>
            <a:r>
              <a:rPr lang="en-US" sz="2500"/>
              <a:t>). </a:t>
            </a:r>
            <a:endParaRPr/>
          </a:p>
        </p:txBody>
      </p:sp>
      <p:sp>
        <p:nvSpPr>
          <p:cNvPr id="663" name="Google Shape;663;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cxnSp>
        <p:nvCxnSpPr>
          <p:cNvPr id="664" name="Google Shape;664;p49"/>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1" name="Google Shape;131;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 name="Text Placeholder 3">
            <a:extLst>
              <a:ext uri="{FF2B5EF4-FFF2-40B4-BE49-F238E27FC236}">
                <a16:creationId xmlns:a16="http://schemas.microsoft.com/office/drawing/2014/main" id="{9B2ED1E8-2DBD-44BE-B4AA-0D64106F095F}"/>
              </a:ext>
            </a:extLst>
          </p:cNvPr>
          <p:cNvSpPr txBox="1">
            <a:spLocks/>
          </p:cNvSpPr>
          <p:nvPr/>
        </p:nvSpPr>
        <p:spPr>
          <a:xfrm>
            <a:off x="839788" y="2057399"/>
            <a:ext cx="3932237" cy="4086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nSpc>
                <a:spcPct val="150000"/>
              </a:lnSpc>
              <a:spcBef>
                <a:spcPts val="0"/>
              </a:spcBef>
              <a:buSzPts val="2500"/>
            </a:pPr>
            <a:r>
              <a:rPr lang="en-US" sz="2200" b="1" dirty="0"/>
              <a:t>Functional diversity</a:t>
            </a:r>
          </a:p>
          <a:p>
            <a:pPr marL="0" lvl="0" indent="0">
              <a:lnSpc>
                <a:spcPct val="150000"/>
              </a:lnSpc>
              <a:spcBef>
                <a:spcPts val="0"/>
              </a:spcBef>
              <a:buSzPts val="2500"/>
            </a:pPr>
            <a:endParaRPr lang="en-US" sz="2000" dirty="0"/>
          </a:p>
          <a:p>
            <a:pPr marL="0" lvl="0" indent="0">
              <a:lnSpc>
                <a:spcPct val="150000"/>
              </a:lnSpc>
              <a:spcBef>
                <a:spcPts val="0"/>
              </a:spcBef>
              <a:buSzPts val="2500"/>
            </a:pPr>
            <a:r>
              <a:rPr lang="en-US" sz="2000" dirty="0"/>
              <a:t>It deals with organisms, species, and communities’ functional characteristics in relation to their ecology and evolution.</a:t>
            </a:r>
          </a:p>
          <a:p>
            <a:pPr algn="just">
              <a:lnSpc>
                <a:spcPct val="150000"/>
              </a:lnSpc>
            </a:pPr>
            <a:endParaRPr lang="en-US" sz="2000" dirty="0"/>
          </a:p>
        </p:txBody>
      </p:sp>
      <p:sp>
        <p:nvSpPr>
          <p:cNvPr id="13" name="Title 1">
            <a:extLst>
              <a:ext uri="{FF2B5EF4-FFF2-40B4-BE49-F238E27FC236}">
                <a16:creationId xmlns:a16="http://schemas.microsoft.com/office/drawing/2014/main" id="{EAE2CDD7-1AF4-4D37-A00D-BAA2BC11B384}"/>
              </a:ext>
            </a:extLst>
          </p:cNvPr>
          <p:cNvSpPr txBox="1">
            <a:spLocks/>
          </p:cNvSpPr>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500" b="1" dirty="0"/>
              <a:t>Biodiversity facets</a:t>
            </a:r>
          </a:p>
        </p:txBody>
      </p:sp>
      <p:pic>
        <p:nvPicPr>
          <p:cNvPr id="5" name="Picture 4">
            <a:extLst>
              <a:ext uri="{FF2B5EF4-FFF2-40B4-BE49-F238E27FC236}">
                <a16:creationId xmlns:a16="http://schemas.microsoft.com/office/drawing/2014/main" id="{8C1330BE-665F-4F23-85B9-300D66207E08}"/>
              </a:ext>
            </a:extLst>
          </p:cNvPr>
          <p:cNvPicPr>
            <a:picLocks noChangeAspect="1"/>
          </p:cNvPicPr>
          <p:nvPr/>
        </p:nvPicPr>
        <p:blipFill>
          <a:blip r:embed="rId3"/>
          <a:stretch>
            <a:fillRect/>
          </a:stretch>
        </p:blipFill>
        <p:spPr>
          <a:xfrm>
            <a:off x="5726320" y="873471"/>
            <a:ext cx="5844607" cy="5478798"/>
          </a:xfrm>
          <a:prstGeom prst="rect">
            <a:avLst/>
          </a:prstGeom>
        </p:spPr>
      </p:pic>
      <p:sp>
        <p:nvSpPr>
          <p:cNvPr id="6" name="Rectangle 5">
            <a:extLst>
              <a:ext uri="{FF2B5EF4-FFF2-40B4-BE49-F238E27FC236}">
                <a16:creationId xmlns:a16="http://schemas.microsoft.com/office/drawing/2014/main" id="{A442CCF8-D8A2-4921-8F47-A1C34A505544}"/>
              </a:ext>
            </a:extLst>
          </p:cNvPr>
          <p:cNvSpPr/>
          <p:nvPr/>
        </p:nvSpPr>
        <p:spPr>
          <a:xfrm>
            <a:off x="6776484" y="6461352"/>
            <a:ext cx="4227439" cy="323165"/>
          </a:xfrm>
          <a:prstGeom prst="rect">
            <a:avLst/>
          </a:prstGeom>
        </p:spPr>
        <p:txBody>
          <a:bodyPr wrap="none">
            <a:spAutoFit/>
          </a:bodyPr>
          <a:lstStyle/>
          <a:p>
            <a:r>
              <a:rPr lang="en-GB" sz="1500" dirty="0" err="1">
                <a:solidFill>
                  <a:srgbClr val="222222"/>
                </a:solidFill>
                <a:latin typeface="Agency FB" panose="020B0503020202020204" pitchFamily="34" charset="0"/>
                <a:ea typeface="Verdana" panose="020B0604030504040204" pitchFamily="34" charset="0"/>
              </a:rPr>
              <a:t>Brawand</a:t>
            </a:r>
            <a:r>
              <a:rPr lang="en-GB" sz="1500" dirty="0">
                <a:solidFill>
                  <a:srgbClr val="222222"/>
                </a:solidFill>
                <a:latin typeface="Agency FB" panose="020B0503020202020204" pitchFamily="34" charset="0"/>
                <a:ea typeface="Verdana" panose="020B0604030504040204" pitchFamily="34" charset="0"/>
              </a:rPr>
              <a:t> et al 2014. Nature (</a:t>
            </a:r>
            <a:r>
              <a:rPr lang="en-GB" sz="1500" dirty="0">
                <a:latin typeface="Agency FB" panose="020B0503020202020204" pitchFamily="34" charset="0"/>
                <a:ea typeface="Verdana" panose="020B0604030504040204" pitchFamily="34" charset="0"/>
              </a:rPr>
              <a:t>https://doi.org/10.1038/nature13726)</a:t>
            </a:r>
            <a:endParaRPr lang="en-GB" sz="1500" dirty="0">
              <a:solidFill>
                <a:srgbClr val="222222"/>
              </a:solidFill>
              <a:latin typeface="Agency FB" panose="020B0503020202020204" pitchFamily="34" charset="0"/>
              <a:ea typeface="Verdana" panose="020B060403050404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Species trait values - univariate analysis</a:t>
            </a:r>
            <a:endParaRPr/>
          </a:p>
        </p:txBody>
      </p:sp>
      <p:pic>
        <p:nvPicPr>
          <p:cNvPr id="671" name="Google Shape;671;p50" descr="https://ars.els-cdn.com/content/image/1-s2.0-S0169534714001311-gr1.jpg"/>
          <p:cNvPicPr preferRelativeResize="0"/>
          <p:nvPr/>
        </p:nvPicPr>
        <p:blipFill rotWithShape="1">
          <a:blip r:embed="rId3">
            <a:alphaModFix/>
          </a:blip>
          <a:srcRect l="6319" t="1067" r="50339" b="2335"/>
          <a:stretch/>
        </p:blipFill>
        <p:spPr>
          <a:xfrm>
            <a:off x="1079028" y="1955800"/>
            <a:ext cx="3943587" cy="3513229"/>
          </a:xfrm>
          <a:prstGeom prst="rect">
            <a:avLst/>
          </a:prstGeom>
          <a:noFill/>
          <a:ln>
            <a:noFill/>
          </a:ln>
        </p:spPr>
      </p:pic>
      <p:pic>
        <p:nvPicPr>
          <p:cNvPr id="672" name="Google Shape;672;p50"/>
          <p:cNvPicPr preferRelativeResize="0"/>
          <p:nvPr/>
        </p:nvPicPr>
        <p:blipFill rotWithShape="1">
          <a:blip r:embed="rId4">
            <a:alphaModFix/>
          </a:blip>
          <a:srcRect r="65335" b="15616"/>
          <a:stretch/>
        </p:blipFill>
        <p:spPr>
          <a:xfrm>
            <a:off x="6334419" y="1937246"/>
            <a:ext cx="4778553" cy="3531784"/>
          </a:xfrm>
          <a:prstGeom prst="rect">
            <a:avLst/>
          </a:prstGeom>
          <a:noFill/>
          <a:ln>
            <a:noFill/>
          </a:ln>
        </p:spPr>
      </p:pic>
      <p:sp>
        <p:nvSpPr>
          <p:cNvPr id="673" name="Google Shape;673;p50"/>
          <p:cNvSpPr/>
          <p:nvPr/>
        </p:nvSpPr>
        <p:spPr>
          <a:xfrm>
            <a:off x="7124700" y="5595128"/>
            <a:ext cx="434456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222222"/>
                </a:solidFill>
                <a:latin typeface="Teko"/>
                <a:ea typeface="Teko"/>
                <a:cs typeface="Teko"/>
                <a:sym typeface="Teko"/>
              </a:rPr>
              <a:t>Pigot et al 2020. Nature Ecology &amp; Evolution.</a:t>
            </a:r>
            <a:endParaRPr sz="2000">
              <a:solidFill>
                <a:schemeClr val="dk1"/>
              </a:solidFill>
              <a:latin typeface="Teko"/>
              <a:ea typeface="Teko"/>
              <a:cs typeface="Teko"/>
              <a:sym typeface="Teko"/>
            </a:endParaRPr>
          </a:p>
        </p:txBody>
      </p:sp>
      <p:pic>
        <p:nvPicPr>
          <p:cNvPr id="674" name="Google Shape;674;p50" descr="Archivo:Pino-canario.png"/>
          <p:cNvPicPr preferRelativeResize="0"/>
          <p:nvPr/>
        </p:nvPicPr>
        <p:blipFill rotWithShape="1">
          <a:blip r:embed="rId5">
            <a:alphaModFix/>
          </a:blip>
          <a:srcRect/>
          <a:stretch/>
        </p:blipFill>
        <p:spPr>
          <a:xfrm>
            <a:off x="4426264" y="2433039"/>
            <a:ext cx="1550428" cy="2194002"/>
          </a:xfrm>
          <a:prstGeom prst="rect">
            <a:avLst/>
          </a:prstGeom>
          <a:noFill/>
          <a:ln>
            <a:noFill/>
          </a:ln>
        </p:spPr>
      </p:pic>
      <p:pic>
        <p:nvPicPr>
          <p:cNvPr id="675" name="Google Shape;675;p50" descr="http://www3.gobiernodecanarias.org/medusa/wiki/images/b/b5/Violeta-del-Teide.png"/>
          <p:cNvPicPr preferRelativeResize="0"/>
          <p:nvPr/>
        </p:nvPicPr>
        <p:blipFill rotWithShape="1">
          <a:blip r:embed="rId6">
            <a:alphaModFix/>
          </a:blip>
          <a:srcRect/>
          <a:stretch/>
        </p:blipFill>
        <p:spPr>
          <a:xfrm>
            <a:off x="2131427" y="3874416"/>
            <a:ext cx="602366" cy="852071"/>
          </a:xfrm>
          <a:prstGeom prst="rect">
            <a:avLst/>
          </a:prstGeom>
          <a:noFill/>
          <a:ln>
            <a:noFill/>
          </a:ln>
        </p:spPr>
      </p:pic>
      <p:sp>
        <p:nvSpPr>
          <p:cNvPr id="676" name="Google Shape;676;p50"/>
          <p:cNvSpPr/>
          <p:nvPr/>
        </p:nvSpPr>
        <p:spPr>
          <a:xfrm>
            <a:off x="1449251" y="5595128"/>
            <a:ext cx="452744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222222"/>
                </a:solidFill>
                <a:latin typeface="Teko"/>
                <a:ea typeface="Teko"/>
                <a:cs typeface="Teko"/>
                <a:sym typeface="Teko"/>
              </a:rPr>
              <a:t>Scheffer et al 2014.Trends in Ecology &amp; Evolution.</a:t>
            </a:r>
            <a:endParaRPr sz="2000">
              <a:solidFill>
                <a:schemeClr val="dk1"/>
              </a:solidFill>
              <a:latin typeface="Teko"/>
              <a:ea typeface="Teko"/>
              <a:cs typeface="Teko"/>
              <a:sym typeface="Teko"/>
            </a:endParaRPr>
          </a:p>
        </p:txBody>
      </p:sp>
      <p:cxnSp>
        <p:nvCxnSpPr>
          <p:cNvPr id="677" name="Google Shape;677;p50"/>
          <p:cNvCxnSpPr>
            <a:stCxn id="674" idx="1"/>
          </p:cNvCxnSpPr>
          <p:nvPr/>
        </p:nvCxnSpPr>
        <p:spPr>
          <a:xfrm flipH="1">
            <a:off x="4193164" y="3530040"/>
            <a:ext cx="233100" cy="220800"/>
          </a:xfrm>
          <a:prstGeom prst="straightConnector1">
            <a:avLst/>
          </a:prstGeom>
          <a:noFill/>
          <a:ln w="9525" cap="flat" cmpd="sng">
            <a:solidFill>
              <a:srgbClr val="FF0000"/>
            </a:solidFill>
            <a:prstDash val="solid"/>
            <a:miter lim="800000"/>
            <a:headEnd type="none" w="sm" len="sm"/>
            <a:tailEnd type="triangle" w="med" len="med"/>
          </a:ln>
        </p:spPr>
      </p:cxnSp>
      <p:sp>
        <p:nvSpPr>
          <p:cNvPr id="678" name="Google Shape;678;p50"/>
          <p:cNvSpPr/>
          <p:nvPr/>
        </p:nvSpPr>
        <p:spPr>
          <a:xfrm>
            <a:off x="10579100" y="3687245"/>
            <a:ext cx="890161" cy="87629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9" name="Google Shape;679;p50"/>
          <p:cNvSpPr/>
          <p:nvPr/>
        </p:nvSpPr>
        <p:spPr>
          <a:xfrm>
            <a:off x="6279226" y="1777543"/>
            <a:ext cx="890161" cy="87629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0" name="Google Shape;680;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cxnSp>
        <p:nvCxnSpPr>
          <p:cNvPr id="681" name="Google Shape;681;p50"/>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cxnSp>
        <p:nvCxnSpPr>
          <p:cNvPr id="687" name="Google Shape;687;p51"/>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688" name="Google Shape;688;p51"/>
          <p:cNvSpPr txBox="1"/>
          <p:nvPr/>
        </p:nvSpPr>
        <p:spPr>
          <a:xfrm>
            <a:off x="3264682" y="5956240"/>
            <a:ext cx="2252619" cy="4001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000"/>
              <a:buFont typeface="Teko"/>
              <a:buNone/>
            </a:pPr>
            <a:r>
              <a:rPr lang="en-US" sz="2000" b="0" u="none" strike="noStrike" cap="none">
                <a:solidFill>
                  <a:srgbClr val="000000"/>
                </a:solidFill>
                <a:latin typeface="Teko"/>
                <a:ea typeface="Teko"/>
                <a:cs typeface="Teko"/>
                <a:sym typeface="Teko"/>
              </a:rPr>
              <a:t>Díaz et al. 2016. Nature. </a:t>
            </a:r>
            <a:endParaRPr/>
          </a:p>
        </p:txBody>
      </p:sp>
      <p:pic>
        <p:nvPicPr>
          <p:cNvPr id="689" name="Google Shape;689;p51" descr="Figure 2"/>
          <p:cNvPicPr preferRelativeResize="0"/>
          <p:nvPr/>
        </p:nvPicPr>
        <p:blipFill rotWithShape="1">
          <a:blip r:embed="rId3">
            <a:alphaModFix/>
          </a:blip>
          <a:srcRect b="34211"/>
          <a:stretch/>
        </p:blipFill>
        <p:spPr>
          <a:xfrm>
            <a:off x="1000897" y="2581268"/>
            <a:ext cx="4527571" cy="3266777"/>
          </a:xfrm>
          <a:prstGeom prst="rect">
            <a:avLst/>
          </a:prstGeom>
          <a:noFill/>
          <a:ln>
            <a:noFill/>
          </a:ln>
        </p:spPr>
      </p:pic>
      <p:sp>
        <p:nvSpPr>
          <p:cNvPr id="690" name="Google Shape;690;p51"/>
          <p:cNvSpPr/>
          <p:nvPr/>
        </p:nvSpPr>
        <p:spPr>
          <a:xfrm>
            <a:off x="7108851" y="5909530"/>
            <a:ext cx="385324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222222"/>
                </a:solidFill>
                <a:latin typeface="Teko"/>
                <a:ea typeface="Teko"/>
                <a:cs typeface="Teko"/>
                <a:sym typeface="Teko"/>
              </a:rPr>
              <a:t>Pigot et al 2020. Nature Ecology &amp; Evolution.</a:t>
            </a:r>
            <a:endParaRPr sz="2000">
              <a:solidFill>
                <a:schemeClr val="dk1"/>
              </a:solidFill>
              <a:latin typeface="Teko"/>
              <a:ea typeface="Teko"/>
              <a:cs typeface="Teko"/>
              <a:sym typeface="Teko"/>
            </a:endParaRPr>
          </a:p>
        </p:txBody>
      </p:sp>
      <p:grpSp>
        <p:nvGrpSpPr>
          <p:cNvPr id="691" name="Google Shape;691;p51"/>
          <p:cNvGrpSpPr/>
          <p:nvPr/>
        </p:nvGrpSpPr>
        <p:grpSpPr>
          <a:xfrm>
            <a:off x="5861993" y="2555904"/>
            <a:ext cx="4892251" cy="3510663"/>
            <a:chOff x="5371976" y="2185754"/>
            <a:chExt cx="4892251" cy="3510663"/>
          </a:xfrm>
        </p:grpSpPr>
        <p:pic>
          <p:nvPicPr>
            <p:cNvPr id="692" name="Google Shape;692;p51" descr="Fig. 1"/>
            <p:cNvPicPr preferRelativeResize="0"/>
            <p:nvPr/>
          </p:nvPicPr>
          <p:blipFill rotWithShape="1">
            <a:blip r:embed="rId4">
              <a:alphaModFix/>
            </a:blip>
            <a:srcRect l="60098"/>
            <a:stretch/>
          </p:blipFill>
          <p:spPr>
            <a:xfrm>
              <a:off x="6130240" y="2185754"/>
              <a:ext cx="4133987" cy="3203940"/>
            </a:xfrm>
            <a:prstGeom prst="rect">
              <a:avLst/>
            </a:prstGeom>
            <a:noFill/>
            <a:ln>
              <a:noFill/>
            </a:ln>
          </p:spPr>
        </p:pic>
        <p:sp>
          <p:nvSpPr>
            <p:cNvPr id="693" name="Google Shape;693;p51"/>
            <p:cNvSpPr/>
            <p:nvPr/>
          </p:nvSpPr>
          <p:spPr>
            <a:xfrm>
              <a:off x="5371976" y="2335427"/>
              <a:ext cx="1226532" cy="114518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p51"/>
            <p:cNvSpPr/>
            <p:nvPr/>
          </p:nvSpPr>
          <p:spPr>
            <a:xfrm>
              <a:off x="5463190" y="4184424"/>
              <a:ext cx="1197142" cy="151199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95" name="Google Shape;695;p51"/>
          <p:cNvSpPr/>
          <p:nvPr/>
        </p:nvSpPr>
        <p:spPr>
          <a:xfrm>
            <a:off x="6636262" y="1884769"/>
            <a:ext cx="3534557" cy="4770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dk1"/>
                </a:solidFill>
                <a:latin typeface="Calibri"/>
                <a:ea typeface="Calibri"/>
                <a:cs typeface="Calibri"/>
                <a:sym typeface="Calibri"/>
              </a:rPr>
              <a:t>The avian 3D - trait space</a:t>
            </a:r>
            <a:endParaRPr sz="2500" b="1">
              <a:solidFill>
                <a:schemeClr val="dk1"/>
              </a:solidFill>
              <a:latin typeface="Calibri"/>
              <a:ea typeface="Calibri"/>
              <a:cs typeface="Calibri"/>
              <a:sym typeface="Calibri"/>
            </a:endParaRPr>
          </a:p>
        </p:txBody>
      </p:sp>
      <p:sp>
        <p:nvSpPr>
          <p:cNvPr id="696" name="Google Shape;696;p51"/>
          <p:cNvSpPr/>
          <p:nvPr/>
        </p:nvSpPr>
        <p:spPr>
          <a:xfrm>
            <a:off x="1573680" y="1884769"/>
            <a:ext cx="3569823" cy="4770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dk1"/>
                </a:solidFill>
                <a:latin typeface="Calibri"/>
                <a:ea typeface="Calibri"/>
                <a:cs typeface="Calibri"/>
                <a:sym typeface="Calibri"/>
              </a:rPr>
              <a:t>The plant 2D – trait space</a:t>
            </a:r>
            <a:endParaRPr sz="2500" b="1">
              <a:solidFill>
                <a:schemeClr val="dk1"/>
              </a:solidFill>
              <a:latin typeface="Calibri"/>
              <a:ea typeface="Calibri"/>
              <a:cs typeface="Calibri"/>
              <a:sym typeface="Calibri"/>
            </a:endParaRPr>
          </a:p>
        </p:txBody>
      </p:sp>
      <p:sp>
        <p:nvSpPr>
          <p:cNvPr id="697" name="Google Shape;697;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Species trait values - multivariate analysis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Species trait combinations</a:t>
            </a:r>
            <a:endParaRPr/>
          </a:p>
        </p:txBody>
      </p:sp>
      <p:sp>
        <p:nvSpPr>
          <p:cNvPr id="703" name="Google Shape;70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cxnSp>
        <p:nvCxnSpPr>
          <p:cNvPr id="704" name="Google Shape;704;p52"/>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pic>
        <p:nvPicPr>
          <p:cNvPr id="705" name="Google Shape;705;p52" descr="Figure 2"/>
          <p:cNvPicPr preferRelativeResize="0"/>
          <p:nvPr/>
        </p:nvPicPr>
        <p:blipFill rotWithShape="1">
          <a:blip r:embed="rId3">
            <a:alphaModFix/>
          </a:blip>
          <a:srcRect b="34211"/>
          <a:stretch/>
        </p:blipFill>
        <p:spPr>
          <a:xfrm>
            <a:off x="1000897" y="2581268"/>
            <a:ext cx="4527571" cy="3266777"/>
          </a:xfrm>
          <a:prstGeom prst="rect">
            <a:avLst/>
          </a:prstGeom>
          <a:noFill/>
          <a:ln>
            <a:noFill/>
          </a:ln>
        </p:spPr>
      </p:pic>
      <p:sp>
        <p:nvSpPr>
          <p:cNvPr id="706" name="Google Shape;706;p52"/>
          <p:cNvSpPr txBox="1"/>
          <p:nvPr/>
        </p:nvSpPr>
        <p:spPr>
          <a:xfrm>
            <a:off x="4158277" y="2185485"/>
            <a:ext cx="1973708"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a:solidFill>
                  <a:schemeClr val="dk1"/>
                </a:solidFill>
                <a:latin typeface="Calibri"/>
                <a:ea typeface="Calibri"/>
                <a:cs typeface="Calibri"/>
                <a:sym typeface="Calibri"/>
              </a:rPr>
              <a:t>Big plants</a:t>
            </a:r>
            <a:endParaRPr/>
          </a:p>
        </p:txBody>
      </p:sp>
      <p:sp>
        <p:nvSpPr>
          <p:cNvPr id="707" name="Google Shape;707;p52"/>
          <p:cNvSpPr txBox="1"/>
          <p:nvPr/>
        </p:nvSpPr>
        <p:spPr>
          <a:xfrm>
            <a:off x="226711" y="2181920"/>
            <a:ext cx="2500964" cy="47705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a:solidFill>
                  <a:schemeClr val="accent1"/>
                </a:solidFill>
                <a:latin typeface="Calibri"/>
                <a:ea typeface="Calibri"/>
                <a:cs typeface="Calibri"/>
                <a:sym typeface="Calibri"/>
              </a:rPr>
              <a:t>Conservative</a:t>
            </a:r>
            <a:endParaRPr/>
          </a:p>
        </p:txBody>
      </p:sp>
      <p:sp>
        <p:nvSpPr>
          <p:cNvPr id="708" name="Google Shape;708;p52"/>
          <p:cNvSpPr txBox="1"/>
          <p:nvPr/>
        </p:nvSpPr>
        <p:spPr>
          <a:xfrm>
            <a:off x="443060" y="5848045"/>
            <a:ext cx="1886293"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a:solidFill>
                  <a:schemeClr val="dk1"/>
                </a:solidFill>
                <a:latin typeface="Calibri"/>
                <a:ea typeface="Calibri"/>
                <a:cs typeface="Calibri"/>
                <a:sym typeface="Calibri"/>
              </a:rPr>
              <a:t>Small plants</a:t>
            </a:r>
            <a:endParaRPr/>
          </a:p>
        </p:txBody>
      </p:sp>
      <p:sp>
        <p:nvSpPr>
          <p:cNvPr id="709" name="Google Shape;709;p52"/>
          <p:cNvSpPr txBox="1"/>
          <p:nvPr/>
        </p:nvSpPr>
        <p:spPr>
          <a:xfrm>
            <a:off x="3847032" y="5879296"/>
            <a:ext cx="2596199" cy="4770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a:solidFill>
                  <a:srgbClr val="4F7A20"/>
                </a:solidFill>
                <a:latin typeface="Calibri"/>
                <a:ea typeface="Calibri"/>
                <a:cs typeface="Calibri"/>
                <a:sym typeface="Calibri"/>
              </a:rPr>
              <a:t>Acquisitive</a:t>
            </a:r>
            <a:endParaRPr/>
          </a:p>
        </p:txBody>
      </p:sp>
      <p:sp>
        <p:nvSpPr>
          <p:cNvPr id="710" name="Google Shape;710;p52"/>
          <p:cNvSpPr txBox="1"/>
          <p:nvPr/>
        </p:nvSpPr>
        <p:spPr>
          <a:xfrm>
            <a:off x="7036401" y="1989402"/>
            <a:ext cx="3951565" cy="55399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b="1">
                <a:solidFill>
                  <a:schemeClr val="dk1"/>
                </a:solidFill>
                <a:latin typeface="Calibri"/>
                <a:ea typeface="Calibri"/>
                <a:cs typeface="Calibri"/>
                <a:sym typeface="Calibri"/>
              </a:rPr>
              <a:t>Investments strategies</a:t>
            </a:r>
            <a:endParaRPr/>
          </a:p>
        </p:txBody>
      </p:sp>
      <p:sp>
        <p:nvSpPr>
          <p:cNvPr id="711" name="Google Shape;711;p52"/>
          <p:cNvSpPr txBox="1"/>
          <p:nvPr/>
        </p:nvSpPr>
        <p:spPr>
          <a:xfrm>
            <a:off x="6443231" y="3068347"/>
            <a:ext cx="4531964" cy="47705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a:solidFill>
                  <a:schemeClr val="accent6"/>
                </a:solidFill>
                <a:latin typeface="Calibri"/>
                <a:ea typeface="Calibri"/>
                <a:cs typeface="Calibri"/>
                <a:sym typeface="Calibri"/>
              </a:rPr>
              <a:t>Fast-return (acquisitive)</a:t>
            </a:r>
            <a:endParaRPr/>
          </a:p>
        </p:txBody>
      </p:sp>
      <p:sp>
        <p:nvSpPr>
          <p:cNvPr id="712" name="Google Shape;712;p52"/>
          <p:cNvSpPr txBox="1"/>
          <p:nvPr/>
        </p:nvSpPr>
        <p:spPr>
          <a:xfrm>
            <a:off x="6583157" y="2584621"/>
            <a:ext cx="4531964" cy="477054"/>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a:solidFill>
                  <a:srgbClr val="2E75B5"/>
                </a:solidFill>
                <a:latin typeface="Calibri"/>
                <a:ea typeface="Calibri"/>
                <a:cs typeface="Calibri"/>
                <a:sym typeface="Calibri"/>
              </a:rPr>
              <a:t>Slow-return (conservative)</a:t>
            </a:r>
            <a:endParaRPr/>
          </a:p>
        </p:txBody>
      </p:sp>
      <p:sp>
        <p:nvSpPr>
          <p:cNvPr id="713" name="Google Shape;713;p52"/>
          <p:cNvSpPr/>
          <p:nvPr/>
        </p:nvSpPr>
        <p:spPr>
          <a:xfrm>
            <a:off x="9851687" y="5302577"/>
            <a:ext cx="212494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Photosynthesis</a:t>
            </a:r>
            <a:endParaRPr sz="2400" b="1">
              <a:solidFill>
                <a:schemeClr val="dk1"/>
              </a:solidFill>
              <a:latin typeface="Calibri"/>
              <a:ea typeface="Calibri"/>
              <a:cs typeface="Calibri"/>
              <a:sym typeface="Calibri"/>
            </a:endParaRPr>
          </a:p>
        </p:txBody>
      </p:sp>
      <p:cxnSp>
        <p:nvCxnSpPr>
          <p:cNvPr id="714" name="Google Shape;714;p52"/>
          <p:cNvCxnSpPr/>
          <p:nvPr/>
        </p:nvCxnSpPr>
        <p:spPr>
          <a:xfrm rot="10800000">
            <a:off x="9557675" y="5270147"/>
            <a:ext cx="0" cy="341900"/>
          </a:xfrm>
          <a:prstGeom prst="straightConnector1">
            <a:avLst/>
          </a:prstGeom>
          <a:noFill/>
          <a:ln w="57150" cap="flat" cmpd="sng">
            <a:solidFill>
              <a:schemeClr val="accent6"/>
            </a:solidFill>
            <a:prstDash val="solid"/>
            <a:miter lim="800000"/>
            <a:headEnd type="none" w="sm" len="sm"/>
            <a:tailEnd type="triangle" w="med" len="med"/>
          </a:ln>
        </p:spPr>
      </p:cxnSp>
      <p:sp>
        <p:nvSpPr>
          <p:cNvPr id="715" name="Google Shape;715;p52"/>
          <p:cNvSpPr/>
          <p:nvPr/>
        </p:nvSpPr>
        <p:spPr>
          <a:xfrm>
            <a:off x="9851687" y="4603178"/>
            <a:ext cx="163730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Respiration</a:t>
            </a:r>
            <a:endParaRPr sz="2400" b="1">
              <a:solidFill>
                <a:schemeClr val="dk1"/>
              </a:solidFill>
              <a:latin typeface="Calibri"/>
              <a:ea typeface="Calibri"/>
              <a:cs typeface="Calibri"/>
              <a:sym typeface="Calibri"/>
            </a:endParaRPr>
          </a:p>
        </p:txBody>
      </p:sp>
      <p:cxnSp>
        <p:nvCxnSpPr>
          <p:cNvPr id="716" name="Google Shape;716;p52"/>
          <p:cNvCxnSpPr/>
          <p:nvPr/>
        </p:nvCxnSpPr>
        <p:spPr>
          <a:xfrm rot="10800000">
            <a:off x="9544480" y="4603178"/>
            <a:ext cx="0" cy="341900"/>
          </a:xfrm>
          <a:prstGeom prst="straightConnector1">
            <a:avLst/>
          </a:prstGeom>
          <a:noFill/>
          <a:ln w="57150" cap="flat" cmpd="sng">
            <a:solidFill>
              <a:schemeClr val="accent6"/>
            </a:solidFill>
            <a:prstDash val="solid"/>
            <a:miter lim="800000"/>
            <a:headEnd type="none" w="sm" len="sm"/>
            <a:tailEnd type="triangle" w="med" len="med"/>
          </a:ln>
        </p:spPr>
      </p:cxnSp>
      <p:sp>
        <p:nvSpPr>
          <p:cNvPr id="717" name="Google Shape;717;p52"/>
          <p:cNvSpPr txBox="1"/>
          <p:nvPr/>
        </p:nvSpPr>
        <p:spPr>
          <a:xfrm>
            <a:off x="7181658" y="5007069"/>
            <a:ext cx="2051244"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Nitrogen concentration </a:t>
            </a:r>
            <a:endParaRPr/>
          </a:p>
        </p:txBody>
      </p:sp>
      <p:sp>
        <p:nvSpPr>
          <p:cNvPr id="718" name="Google Shape;718;p52"/>
          <p:cNvSpPr txBox="1"/>
          <p:nvPr/>
        </p:nvSpPr>
        <p:spPr>
          <a:xfrm>
            <a:off x="7185777" y="5967945"/>
            <a:ext cx="182633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Lifespan</a:t>
            </a:r>
            <a:endParaRPr/>
          </a:p>
        </p:txBody>
      </p:sp>
      <p:cxnSp>
        <p:nvCxnSpPr>
          <p:cNvPr id="719" name="Google Shape;719;p52"/>
          <p:cNvCxnSpPr/>
          <p:nvPr/>
        </p:nvCxnSpPr>
        <p:spPr>
          <a:xfrm rot="10800000">
            <a:off x="7054209" y="5130234"/>
            <a:ext cx="0" cy="341900"/>
          </a:xfrm>
          <a:prstGeom prst="straightConnector1">
            <a:avLst/>
          </a:prstGeom>
          <a:noFill/>
          <a:ln w="57150" cap="flat" cmpd="sng">
            <a:solidFill>
              <a:schemeClr val="accent6"/>
            </a:solidFill>
            <a:prstDash val="solid"/>
            <a:miter lim="800000"/>
            <a:headEnd type="none" w="sm" len="sm"/>
            <a:tailEnd type="triangle" w="med" len="med"/>
          </a:ln>
        </p:spPr>
      </p:cxnSp>
      <p:cxnSp>
        <p:nvCxnSpPr>
          <p:cNvPr id="720" name="Google Shape;720;p52"/>
          <p:cNvCxnSpPr/>
          <p:nvPr/>
        </p:nvCxnSpPr>
        <p:spPr>
          <a:xfrm>
            <a:off x="7054209" y="6016131"/>
            <a:ext cx="0" cy="303738"/>
          </a:xfrm>
          <a:prstGeom prst="straightConnector1">
            <a:avLst/>
          </a:prstGeom>
          <a:noFill/>
          <a:ln w="57150" cap="flat" cmpd="sng">
            <a:solidFill>
              <a:schemeClr val="accent6"/>
            </a:solidFill>
            <a:prstDash val="solid"/>
            <a:miter lim="800000"/>
            <a:headEnd type="none" w="sm" len="sm"/>
            <a:tailEnd type="triangle" w="med" len="med"/>
          </a:ln>
        </p:spPr>
      </p:cxnSp>
      <p:sp>
        <p:nvSpPr>
          <p:cNvPr id="721" name="Google Shape;721;p52"/>
          <p:cNvSpPr txBox="1"/>
          <p:nvPr/>
        </p:nvSpPr>
        <p:spPr>
          <a:xfrm>
            <a:off x="7209724" y="4046193"/>
            <a:ext cx="184753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Leaf construction</a:t>
            </a:r>
            <a:endParaRPr/>
          </a:p>
        </p:txBody>
      </p:sp>
      <p:cxnSp>
        <p:nvCxnSpPr>
          <p:cNvPr id="722" name="Google Shape;722;p52"/>
          <p:cNvCxnSpPr/>
          <p:nvPr/>
        </p:nvCxnSpPr>
        <p:spPr>
          <a:xfrm>
            <a:off x="7054209" y="4199378"/>
            <a:ext cx="0" cy="303738"/>
          </a:xfrm>
          <a:prstGeom prst="straightConnector1">
            <a:avLst/>
          </a:prstGeom>
          <a:noFill/>
          <a:ln w="57150" cap="flat" cmpd="sng">
            <a:solidFill>
              <a:schemeClr val="accent6"/>
            </a:solidFill>
            <a:prstDash val="solid"/>
            <a:miter lim="800000"/>
            <a:headEnd type="none" w="sm" len="sm"/>
            <a:tailEnd type="triangle" w="med" len="med"/>
          </a:ln>
        </p:spPr>
      </p:cxnSp>
      <p:cxnSp>
        <p:nvCxnSpPr>
          <p:cNvPr id="723" name="Google Shape;723;p52"/>
          <p:cNvCxnSpPr/>
          <p:nvPr/>
        </p:nvCxnSpPr>
        <p:spPr>
          <a:xfrm rot="10800000">
            <a:off x="6833410" y="5964253"/>
            <a:ext cx="0" cy="3419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724" name="Google Shape;724;p52"/>
          <p:cNvCxnSpPr/>
          <p:nvPr/>
        </p:nvCxnSpPr>
        <p:spPr>
          <a:xfrm rot="10800000">
            <a:off x="6833410" y="4129880"/>
            <a:ext cx="0" cy="3419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725" name="Google Shape;725;p52"/>
          <p:cNvCxnSpPr/>
          <p:nvPr/>
        </p:nvCxnSpPr>
        <p:spPr>
          <a:xfrm>
            <a:off x="6833410" y="5163685"/>
            <a:ext cx="0" cy="3419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726" name="Google Shape;726;p52"/>
          <p:cNvCxnSpPr/>
          <p:nvPr/>
        </p:nvCxnSpPr>
        <p:spPr>
          <a:xfrm>
            <a:off x="9782576" y="5279574"/>
            <a:ext cx="0" cy="341900"/>
          </a:xfrm>
          <a:prstGeom prst="straightConnector1">
            <a:avLst/>
          </a:prstGeom>
          <a:noFill/>
          <a:ln w="57150" cap="flat" cmpd="sng">
            <a:solidFill>
              <a:schemeClr val="accent1"/>
            </a:solidFill>
            <a:prstDash val="solid"/>
            <a:miter lim="800000"/>
            <a:headEnd type="none" w="sm" len="sm"/>
            <a:tailEnd type="triangle" w="med" len="med"/>
          </a:ln>
        </p:spPr>
      </p:cxnSp>
      <p:cxnSp>
        <p:nvCxnSpPr>
          <p:cNvPr id="727" name="Google Shape;727;p52"/>
          <p:cNvCxnSpPr/>
          <p:nvPr/>
        </p:nvCxnSpPr>
        <p:spPr>
          <a:xfrm>
            <a:off x="9727309" y="4633559"/>
            <a:ext cx="0" cy="341900"/>
          </a:xfrm>
          <a:prstGeom prst="straightConnector1">
            <a:avLst/>
          </a:prstGeom>
          <a:noFill/>
          <a:ln w="57150" cap="flat" cmpd="sng">
            <a:solidFill>
              <a:schemeClr val="accent1"/>
            </a:solidFill>
            <a:prstDash val="solid"/>
            <a:miter lim="800000"/>
            <a:headEnd type="none" w="sm" len="sm"/>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Functional diversity quantification</a:t>
            </a:r>
            <a:endParaRPr/>
          </a:p>
        </p:txBody>
      </p:sp>
      <p:sp>
        <p:nvSpPr>
          <p:cNvPr id="734" name="Google Shape;734;p53"/>
          <p:cNvSpPr/>
          <p:nvPr/>
        </p:nvSpPr>
        <p:spPr>
          <a:xfrm>
            <a:off x="6590806" y="6092765"/>
            <a:ext cx="48538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222222"/>
                </a:solidFill>
                <a:latin typeface="Teko"/>
                <a:ea typeface="Teko"/>
                <a:cs typeface="Teko"/>
                <a:sym typeface="Teko"/>
              </a:rPr>
              <a:t>Carmona et al 2016. Trends in ecology &amp; evolution.</a:t>
            </a:r>
            <a:endParaRPr sz="2000">
              <a:solidFill>
                <a:schemeClr val="dk1"/>
              </a:solidFill>
              <a:latin typeface="Teko"/>
              <a:ea typeface="Teko"/>
              <a:cs typeface="Teko"/>
              <a:sym typeface="Teko"/>
            </a:endParaRPr>
          </a:p>
        </p:txBody>
      </p:sp>
      <p:pic>
        <p:nvPicPr>
          <p:cNvPr id="735" name="Google Shape;735;p53" descr="https://ars.els-cdn.com/content/image/1-s2.0-S0169534716000458-gr1b1.jpg"/>
          <p:cNvPicPr preferRelativeResize="0"/>
          <p:nvPr/>
        </p:nvPicPr>
        <p:blipFill rotWithShape="1">
          <a:blip r:embed="rId3">
            <a:alphaModFix/>
          </a:blip>
          <a:srcRect l="-1" r="1040" b="54292"/>
          <a:stretch/>
        </p:blipFill>
        <p:spPr>
          <a:xfrm>
            <a:off x="2408876" y="2764813"/>
            <a:ext cx="7374248" cy="2491912"/>
          </a:xfrm>
          <a:prstGeom prst="rect">
            <a:avLst/>
          </a:prstGeom>
          <a:noFill/>
          <a:ln>
            <a:noFill/>
          </a:ln>
        </p:spPr>
      </p:pic>
      <p:sp>
        <p:nvSpPr>
          <p:cNvPr id="736" name="Google Shape;736;p53"/>
          <p:cNvSpPr/>
          <p:nvPr/>
        </p:nvSpPr>
        <p:spPr>
          <a:xfrm>
            <a:off x="1188875" y="1762101"/>
            <a:ext cx="2615203"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a:solidFill>
                  <a:schemeClr val="dk1"/>
                </a:solidFill>
                <a:latin typeface="Calibri"/>
                <a:ea typeface="Calibri"/>
                <a:cs typeface="Calibri"/>
                <a:sym typeface="Calibri"/>
              </a:rPr>
              <a:t>Univariate analysis</a:t>
            </a:r>
            <a:endParaRPr sz="2500">
              <a:solidFill>
                <a:schemeClr val="dk1"/>
              </a:solidFill>
              <a:latin typeface="Calibri"/>
              <a:ea typeface="Calibri"/>
              <a:cs typeface="Calibri"/>
              <a:sym typeface="Calibri"/>
            </a:endParaRPr>
          </a:p>
        </p:txBody>
      </p:sp>
      <p:sp>
        <p:nvSpPr>
          <p:cNvPr id="737" name="Google Shape;73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cxnSp>
        <p:nvCxnSpPr>
          <p:cNvPr id="738" name="Google Shape;738;p53"/>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Functional diversity quantification</a:t>
            </a:r>
            <a:endParaRPr/>
          </a:p>
        </p:txBody>
      </p:sp>
      <p:pic>
        <p:nvPicPr>
          <p:cNvPr id="745" name="Google Shape;745;p54"/>
          <p:cNvPicPr preferRelativeResize="0"/>
          <p:nvPr/>
        </p:nvPicPr>
        <p:blipFill rotWithShape="1">
          <a:blip r:embed="rId3">
            <a:alphaModFix/>
          </a:blip>
          <a:srcRect l="28802"/>
          <a:stretch/>
        </p:blipFill>
        <p:spPr>
          <a:xfrm>
            <a:off x="2404591" y="2247140"/>
            <a:ext cx="6715872" cy="3572630"/>
          </a:xfrm>
          <a:prstGeom prst="rect">
            <a:avLst/>
          </a:prstGeom>
          <a:noFill/>
          <a:ln>
            <a:noFill/>
          </a:ln>
        </p:spPr>
      </p:pic>
      <p:sp>
        <p:nvSpPr>
          <p:cNvPr id="746" name="Google Shape;746;p54"/>
          <p:cNvSpPr/>
          <p:nvPr/>
        </p:nvSpPr>
        <p:spPr>
          <a:xfrm>
            <a:off x="5562600" y="6154321"/>
            <a:ext cx="6096000"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222222"/>
                </a:solidFill>
                <a:latin typeface="Teko"/>
                <a:ea typeface="Teko"/>
                <a:cs typeface="Teko"/>
                <a:sym typeface="Teko"/>
              </a:rPr>
              <a:t>Mammola &amp; Cardoso (2020). Methods in Ecology and Evolution</a:t>
            </a:r>
            <a:endParaRPr sz="2000">
              <a:solidFill>
                <a:schemeClr val="dk1"/>
              </a:solidFill>
              <a:latin typeface="Teko"/>
              <a:ea typeface="Teko"/>
              <a:cs typeface="Teko"/>
              <a:sym typeface="Teko"/>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7" name="Google Shape;747;p54"/>
          <p:cNvSpPr/>
          <p:nvPr/>
        </p:nvSpPr>
        <p:spPr>
          <a:xfrm>
            <a:off x="1336792" y="1607432"/>
            <a:ext cx="2865272"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a:solidFill>
                  <a:schemeClr val="dk1"/>
                </a:solidFill>
                <a:latin typeface="Calibri"/>
                <a:ea typeface="Calibri"/>
                <a:cs typeface="Calibri"/>
                <a:sym typeface="Calibri"/>
              </a:rPr>
              <a:t>Multivariate analysis</a:t>
            </a:r>
            <a:endParaRPr sz="2500">
              <a:solidFill>
                <a:schemeClr val="dk1"/>
              </a:solidFill>
              <a:latin typeface="Calibri"/>
              <a:ea typeface="Calibri"/>
              <a:cs typeface="Calibri"/>
              <a:sym typeface="Calibri"/>
            </a:endParaRPr>
          </a:p>
        </p:txBody>
      </p:sp>
      <p:sp>
        <p:nvSpPr>
          <p:cNvPr id="748" name="Google Shape;748;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cxnSp>
        <p:nvCxnSpPr>
          <p:cNvPr id="749" name="Google Shape;749;p54"/>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Calibri"/>
              <a:buNone/>
            </a:pPr>
            <a:r>
              <a:rPr lang="en-US" sz="3600"/>
              <a:t>Functional diversity components</a:t>
            </a:r>
            <a:endParaRPr/>
          </a:p>
        </p:txBody>
      </p:sp>
      <p:sp>
        <p:nvSpPr>
          <p:cNvPr id="756" name="Google Shape;756;p55"/>
          <p:cNvSpPr txBox="1">
            <a:spLocks noGrp="1"/>
          </p:cNvSpPr>
          <p:nvPr>
            <p:ph type="body" idx="1"/>
          </p:nvPr>
        </p:nvSpPr>
        <p:spPr>
          <a:xfrm>
            <a:off x="528835" y="2039937"/>
            <a:ext cx="5073133" cy="4351338"/>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accent6"/>
              </a:buClr>
              <a:buSzPts val="2400"/>
              <a:buNone/>
            </a:pPr>
            <a:r>
              <a:rPr lang="en-US" sz="2400" b="1">
                <a:solidFill>
                  <a:schemeClr val="accent6"/>
                </a:solidFill>
              </a:rPr>
              <a:t>Functional richness</a:t>
            </a:r>
            <a:r>
              <a:rPr lang="en-US" sz="2400">
                <a:solidFill>
                  <a:schemeClr val="accent6"/>
                </a:solidFill>
              </a:rPr>
              <a:t>: </a:t>
            </a:r>
            <a:r>
              <a:rPr lang="en-US" sz="2400"/>
              <a:t>total volume of trait space occupied by the species present in a community.</a:t>
            </a:r>
            <a:endParaRPr sz="2400"/>
          </a:p>
          <a:p>
            <a:pPr marL="685800" lvl="1" indent="-228600" algn="l" rtl="0">
              <a:lnSpc>
                <a:spcPct val="150000"/>
              </a:lnSpc>
              <a:spcBef>
                <a:spcPts val="500"/>
              </a:spcBef>
              <a:spcAft>
                <a:spcPts val="0"/>
              </a:spcAft>
              <a:buClr>
                <a:schemeClr val="dk1"/>
              </a:buClr>
              <a:buSzPts val="2400"/>
              <a:buChar char="•"/>
            </a:pPr>
            <a:r>
              <a:rPr lang="en-US"/>
              <a:t>„Convex hull volume“</a:t>
            </a:r>
            <a:endParaRPr/>
          </a:p>
          <a:p>
            <a:pPr marL="685800" lvl="1" indent="-228600" algn="l" rtl="0">
              <a:lnSpc>
                <a:spcPct val="150000"/>
              </a:lnSpc>
              <a:spcBef>
                <a:spcPts val="2300"/>
              </a:spcBef>
              <a:spcAft>
                <a:spcPts val="0"/>
              </a:spcAft>
              <a:buClr>
                <a:schemeClr val="dk1"/>
              </a:buClr>
              <a:buSzPts val="2400"/>
              <a:buChar char="•"/>
            </a:pPr>
            <a:r>
              <a:rPr lang="en-US"/>
              <a:t>„Hypervolume“</a:t>
            </a:r>
            <a:endParaRPr/>
          </a:p>
        </p:txBody>
      </p:sp>
      <p:pic>
        <p:nvPicPr>
          <p:cNvPr id="757" name="Google Shape;757;p55"/>
          <p:cNvPicPr preferRelativeResize="0"/>
          <p:nvPr/>
        </p:nvPicPr>
        <p:blipFill rotWithShape="1">
          <a:blip r:embed="rId3">
            <a:alphaModFix/>
          </a:blip>
          <a:srcRect l="15825" t="5975" b="72309"/>
          <a:stretch/>
        </p:blipFill>
        <p:spPr>
          <a:xfrm>
            <a:off x="6095999" y="2716945"/>
            <a:ext cx="5734051" cy="1865216"/>
          </a:xfrm>
          <a:prstGeom prst="rect">
            <a:avLst/>
          </a:prstGeom>
          <a:noFill/>
          <a:ln>
            <a:noFill/>
          </a:ln>
        </p:spPr>
      </p:pic>
      <p:sp>
        <p:nvSpPr>
          <p:cNvPr id="758" name="Google Shape;758;p55"/>
          <p:cNvSpPr/>
          <p:nvPr/>
        </p:nvSpPr>
        <p:spPr>
          <a:xfrm>
            <a:off x="7193934" y="6092765"/>
            <a:ext cx="387985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222222"/>
                </a:solidFill>
                <a:latin typeface="Teko"/>
                <a:ea typeface="Teko"/>
                <a:cs typeface="Teko"/>
                <a:sym typeface="Teko"/>
              </a:rPr>
              <a:t>Modified from Villéger et al 2008. Ecology</a:t>
            </a:r>
            <a:endParaRPr sz="2000">
              <a:solidFill>
                <a:schemeClr val="dk1"/>
              </a:solidFill>
              <a:latin typeface="Teko"/>
              <a:ea typeface="Teko"/>
              <a:cs typeface="Teko"/>
              <a:sym typeface="Teko"/>
            </a:endParaRPr>
          </a:p>
        </p:txBody>
      </p:sp>
      <p:sp>
        <p:nvSpPr>
          <p:cNvPr id="759" name="Google Shape;759;p55"/>
          <p:cNvSpPr/>
          <p:nvPr/>
        </p:nvSpPr>
        <p:spPr>
          <a:xfrm>
            <a:off x="6644890" y="2347613"/>
            <a:ext cx="15454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Community A</a:t>
            </a:r>
            <a:endParaRPr sz="1800">
              <a:solidFill>
                <a:schemeClr val="dk1"/>
              </a:solidFill>
              <a:latin typeface="Calibri"/>
              <a:ea typeface="Calibri"/>
              <a:cs typeface="Calibri"/>
              <a:sym typeface="Calibri"/>
            </a:endParaRPr>
          </a:p>
        </p:txBody>
      </p:sp>
      <p:sp>
        <p:nvSpPr>
          <p:cNvPr id="760" name="Google Shape;760;p55"/>
          <p:cNvSpPr/>
          <p:nvPr/>
        </p:nvSpPr>
        <p:spPr>
          <a:xfrm>
            <a:off x="9038842" y="2299927"/>
            <a:ext cx="15438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Community B</a:t>
            </a:r>
            <a:endParaRPr sz="1800">
              <a:solidFill>
                <a:schemeClr val="dk1"/>
              </a:solidFill>
              <a:latin typeface="Calibri"/>
              <a:ea typeface="Calibri"/>
              <a:cs typeface="Calibri"/>
              <a:sym typeface="Calibri"/>
            </a:endParaRPr>
          </a:p>
        </p:txBody>
      </p:sp>
      <p:sp>
        <p:nvSpPr>
          <p:cNvPr id="761" name="Google Shape;761;p55"/>
          <p:cNvSpPr/>
          <p:nvPr/>
        </p:nvSpPr>
        <p:spPr>
          <a:xfrm>
            <a:off x="7003513" y="4629847"/>
            <a:ext cx="828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Trait 1</a:t>
            </a:r>
            <a:endParaRPr sz="1800">
              <a:solidFill>
                <a:schemeClr val="dk1"/>
              </a:solidFill>
              <a:latin typeface="Calibri"/>
              <a:ea typeface="Calibri"/>
              <a:cs typeface="Calibri"/>
              <a:sym typeface="Calibri"/>
            </a:endParaRPr>
          </a:p>
        </p:txBody>
      </p:sp>
      <p:sp>
        <p:nvSpPr>
          <p:cNvPr id="762" name="Google Shape;762;p55"/>
          <p:cNvSpPr/>
          <p:nvPr/>
        </p:nvSpPr>
        <p:spPr>
          <a:xfrm rot="-5400000">
            <a:off x="5485299" y="3402540"/>
            <a:ext cx="828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Trait 2</a:t>
            </a:r>
            <a:endParaRPr sz="1800">
              <a:solidFill>
                <a:schemeClr val="dk1"/>
              </a:solidFill>
              <a:latin typeface="Calibri"/>
              <a:ea typeface="Calibri"/>
              <a:cs typeface="Calibri"/>
              <a:sym typeface="Calibri"/>
            </a:endParaRPr>
          </a:p>
        </p:txBody>
      </p:sp>
      <p:sp>
        <p:nvSpPr>
          <p:cNvPr id="763" name="Google Shape;763;p55"/>
          <p:cNvSpPr/>
          <p:nvPr/>
        </p:nvSpPr>
        <p:spPr>
          <a:xfrm>
            <a:off x="9604473" y="4582161"/>
            <a:ext cx="828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Trait 1</a:t>
            </a:r>
            <a:endParaRPr sz="1800">
              <a:solidFill>
                <a:schemeClr val="dk1"/>
              </a:solidFill>
              <a:latin typeface="Calibri"/>
              <a:ea typeface="Calibri"/>
              <a:cs typeface="Calibri"/>
              <a:sym typeface="Calibri"/>
            </a:endParaRPr>
          </a:p>
        </p:txBody>
      </p:sp>
      <p:sp>
        <p:nvSpPr>
          <p:cNvPr id="764" name="Google Shape;76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cxnSp>
        <p:nvCxnSpPr>
          <p:cNvPr id="765" name="Google Shape;765;p55"/>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Calibri"/>
              <a:buNone/>
            </a:pPr>
            <a:r>
              <a:rPr lang="en-US" sz="3600"/>
              <a:t>Functional diversity components</a:t>
            </a:r>
            <a:endParaRPr/>
          </a:p>
        </p:txBody>
      </p:sp>
      <p:pic>
        <p:nvPicPr>
          <p:cNvPr id="772" name="Google Shape;772;p56"/>
          <p:cNvPicPr preferRelativeResize="0"/>
          <p:nvPr/>
        </p:nvPicPr>
        <p:blipFill rotWithShape="1">
          <a:blip r:embed="rId3">
            <a:alphaModFix/>
          </a:blip>
          <a:srcRect l="15285" t="27907" r="8650" b="49388"/>
          <a:stretch/>
        </p:blipFill>
        <p:spPr>
          <a:xfrm>
            <a:off x="6084053" y="2679732"/>
            <a:ext cx="5181600" cy="1950115"/>
          </a:xfrm>
          <a:prstGeom prst="rect">
            <a:avLst/>
          </a:prstGeom>
          <a:noFill/>
          <a:ln>
            <a:noFill/>
          </a:ln>
        </p:spPr>
      </p:pic>
      <p:sp>
        <p:nvSpPr>
          <p:cNvPr id="773" name="Google Shape;773;p56"/>
          <p:cNvSpPr/>
          <p:nvPr/>
        </p:nvSpPr>
        <p:spPr>
          <a:xfrm>
            <a:off x="6644890" y="2347613"/>
            <a:ext cx="15454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Community A</a:t>
            </a:r>
            <a:endParaRPr sz="1800">
              <a:solidFill>
                <a:schemeClr val="dk1"/>
              </a:solidFill>
              <a:latin typeface="Calibri"/>
              <a:ea typeface="Calibri"/>
              <a:cs typeface="Calibri"/>
              <a:sym typeface="Calibri"/>
            </a:endParaRPr>
          </a:p>
        </p:txBody>
      </p:sp>
      <p:sp>
        <p:nvSpPr>
          <p:cNvPr id="774" name="Google Shape;774;p56"/>
          <p:cNvSpPr/>
          <p:nvPr/>
        </p:nvSpPr>
        <p:spPr>
          <a:xfrm>
            <a:off x="9038842" y="2299927"/>
            <a:ext cx="15438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Community B</a:t>
            </a:r>
            <a:endParaRPr sz="1800">
              <a:solidFill>
                <a:schemeClr val="dk1"/>
              </a:solidFill>
              <a:latin typeface="Calibri"/>
              <a:ea typeface="Calibri"/>
              <a:cs typeface="Calibri"/>
              <a:sym typeface="Calibri"/>
            </a:endParaRPr>
          </a:p>
        </p:txBody>
      </p:sp>
      <p:sp>
        <p:nvSpPr>
          <p:cNvPr id="775" name="Google Shape;775;p56"/>
          <p:cNvSpPr/>
          <p:nvPr/>
        </p:nvSpPr>
        <p:spPr>
          <a:xfrm>
            <a:off x="7003513" y="4629847"/>
            <a:ext cx="828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Trait 1</a:t>
            </a:r>
            <a:endParaRPr sz="1800">
              <a:solidFill>
                <a:schemeClr val="dk1"/>
              </a:solidFill>
              <a:latin typeface="Calibri"/>
              <a:ea typeface="Calibri"/>
              <a:cs typeface="Calibri"/>
              <a:sym typeface="Calibri"/>
            </a:endParaRPr>
          </a:p>
        </p:txBody>
      </p:sp>
      <p:sp>
        <p:nvSpPr>
          <p:cNvPr id="776" name="Google Shape;776;p56"/>
          <p:cNvSpPr/>
          <p:nvPr/>
        </p:nvSpPr>
        <p:spPr>
          <a:xfrm rot="-5400000">
            <a:off x="5485299" y="3402540"/>
            <a:ext cx="828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Trait 2</a:t>
            </a:r>
            <a:endParaRPr sz="1800">
              <a:solidFill>
                <a:schemeClr val="dk1"/>
              </a:solidFill>
              <a:latin typeface="Calibri"/>
              <a:ea typeface="Calibri"/>
              <a:cs typeface="Calibri"/>
              <a:sym typeface="Calibri"/>
            </a:endParaRPr>
          </a:p>
        </p:txBody>
      </p:sp>
      <p:sp>
        <p:nvSpPr>
          <p:cNvPr id="777" name="Google Shape;777;p56"/>
          <p:cNvSpPr/>
          <p:nvPr/>
        </p:nvSpPr>
        <p:spPr>
          <a:xfrm>
            <a:off x="9604473" y="4582161"/>
            <a:ext cx="828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Trait 1</a:t>
            </a:r>
            <a:endParaRPr sz="1800">
              <a:solidFill>
                <a:schemeClr val="dk1"/>
              </a:solidFill>
              <a:latin typeface="Calibri"/>
              <a:ea typeface="Calibri"/>
              <a:cs typeface="Calibri"/>
              <a:sym typeface="Calibri"/>
            </a:endParaRPr>
          </a:p>
        </p:txBody>
      </p:sp>
      <p:sp>
        <p:nvSpPr>
          <p:cNvPr id="778" name="Google Shape;778;p56"/>
          <p:cNvSpPr/>
          <p:nvPr/>
        </p:nvSpPr>
        <p:spPr>
          <a:xfrm>
            <a:off x="11220898" y="2679732"/>
            <a:ext cx="6030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a&lt;b</a:t>
            </a:r>
            <a:endParaRPr sz="1800">
              <a:solidFill>
                <a:schemeClr val="dk1"/>
              </a:solidFill>
              <a:latin typeface="Calibri"/>
              <a:ea typeface="Calibri"/>
              <a:cs typeface="Calibri"/>
              <a:sym typeface="Calibri"/>
            </a:endParaRPr>
          </a:p>
        </p:txBody>
      </p:sp>
      <p:sp>
        <p:nvSpPr>
          <p:cNvPr id="779" name="Google Shape;779;p56"/>
          <p:cNvSpPr txBox="1"/>
          <p:nvPr/>
        </p:nvSpPr>
        <p:spPr>
          <a:xfrm>
            <a:off x="528835" y="2039937"/>
            <a:ext cx="5073133"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accent6"/>
              </a:buClr>
              <a:buSzPts val="2400"/>
              <a:buFont typeface="Arial"/>
              <a:buNone/>
            </a:pPr>
            <a:r>
              <a:rPr lang="en-US" sz="2400" b="1">
                <a:solidFill>
                  <a:schemeClr val="accent6"/>
                </a:solidFill>
                <a:latin typeface="Calibri"/>
                <a:ea typeface="Calibri"/>
                <a:cs typeface="Calibri"/>
                <a:sym typeface="Calibri"/>
              </a:rPr>
              <a:t>Functional evenness</a:t>
            </a:r>
            <a:r>
              <a:rPr lang="en-US" sz="2400">
                <a:solidFill>
                  <a:schemeClr val="accent6"/>
                </a:solidFill>
                <a:latin typeface="Calibri"/>
                <a:ea typeface="Calibri"/>
                <a:cs typeface="Calibri"/>
                <a:sym typeface="Calibri"/>
              </a:rPr>
              <a:t>: </a:t>
            </a:r>
            <a:r>
              <a:rPr lang="en-US" sz="2400">
                <a:solidFill>
                  <a:schemeClr val="dk1"/>
                </a:solidFill>
                <a:latin typeface="Calibri"/>
                <a:ea typeface="Calibri"/>
                <a:cs typeface="Calibri"/>
                <a:sym typeface="Calibri"/>
              </a:rPr>
              <a:t>how regular the distribution of species abundances in traits space is.</a:t>
            </a:r>
            <a:endParaRPr sz="2400">
              <a:solidFill>
                <a:schemeClr val="dk1"/>
              </a:solidFill>
              <a:latin typeface="Calibri"/>
              <a:ea typeface="Calibri"/>
              <a:cs typeface="Calibri"/>
              <a:sym typeface="Calibri"/>
            </a:endParaRPr>
          </a:p>
        </p:txBody>
      </p:sp>
      <p:sp>
        <p:nvSpPr>
          <p:cNvPr id="780" name="Google Shape;780;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cxnSp>
        <p:nvCxnSpPr>
          <p:cNvPr id="781" name="Google Shape;781;p56"/>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782" name="Google Shape;782;p56"/>
          <p:cNvSpPr/>
          <p:nvPr/>
        </p:nvSpPr>
        <p:spPr>
          <a:xfrm>
            <a:off x="7193934" y="6092765"/>
            <a:ext cx="387985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222222"/>
                </a:solidFill>
                <a:latin typeface="Teko"/>
                <a:ea typeface="Teko"/>
                <a:cs typeface="Teko"/>
                <a:sym typeface="Teko"/>
              </a:rPr>
              <a:t>Modified from Villéger et al 2008. Ecology</a:t>
            </a:r>
            <a:endParaRPr sz="2000">
              <a:solidFill>
                <a:schemeClr val="dk1"/>
              </a:solidFill>
              <a:latin typeface="Teko"/>
              <a:ea typeface="Teko"/>
              <a:cs typeface="Teko"/>
              <a:sym typeface="Tek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Calibri"/>
              <a:buNone/>
            </a:pPr>
            <a:r>
              <a:rPr lang="en-US" sz="3600"/>
              <a:t>Functional diversity components</a:t>
            </a:r>
            <a:endParaRPr/>
          </a:p>
        </p:txBody>
      </p:sp>
      <p:pic>
        <p:nvPicPr>
          <p:cNvPr id="789" name="Google Shape;789;p57"/>
          <p:cNvPicPr preferRelativeResize="0"/>
          <p:nvPr/>
        </p:nvPicPr>
        <p:blipFill rotWithShape="1">
          <a:blip r:embed="rId3">
            <a:alphaModFix/>
          </a:blip>
          <a:srcRect l="15159" t="73376" r="8983" b="3952"/>
          <a:stretch/>
        </p:blipFill>
        <p:spPr>
          <a:xfrm>
            <a:off x="6084053" y="2682756"/>
            <a:ext cx="5167489" cy="1947091"/>
          </a:xfrm>
          <a:prstGeom prst="rect">
            <a:avLst/>
          </a:prstGeom>
          <a:noFill/>
          <a:ln>
            <a:noFill/>
          </a:ln>
        </p:spPr>
      </p:pic>
      <p:sp>
        <p:nvSpPr>
          <p:cNvPr id="790" name="Google Shape;790;p57"/>
          <p:cNvSpPr/>
          <p:nvPr/>
        </p:nvSpPr>
        <p:spPr>
          <a:xfrm>
            <a:off x="6644890" y="2347613"/>
            <a:ext cx="15454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Community A</a:t>
            </a:r>
            <a:endParaRPr sz="1800">
              <a:solidFill>
                <a:schemeClr val="dk1"/>
              </a:solidFill>
              <a:latin typeface="Calibri"/>
              <a:ea typeface="Calibri"/>
              <a:cs typeface="Calibri"/>
              <a:sym typeface="Calibri"/>
            </a:endParaRPr>
          </a:p>
        </p:txBody>
      </p:sp>
      <p:sp>
        <p:nvSpPr>
          <p:cNvPr id="791" name="Google Shape;791;p57"/>
          <p:cNvSpPr/>
          <p:nvPr/>
        </p:nvSpPr>
        <p:spPr>
          <a:xfrm>
            <a:off x="9038842" y="2299927"/>
            <a:ext cx="15438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Community B</a:t>
            </a:r>
            <a:endParaRPr sz="1800">
              <a:solidFill>
                <a:schemeClr val="dk1"/>
              </a:solidFill>
              <a:latin typeface="Calibri"/>
              <a:ea typeface="Calibri"/>
              <a:cs typeface="Calibri"/>
              <a:sym typeface="Calibri"/>
            </a:endParaRPr>
          </a:p>
        </p:txBody>
      </p:sp>
      <p:sp>
        <p:nvSpPr>
          <p:cNvPr id="792" name="Google Shape;792;p57"/>
          <p:cNvSpPr/>
          <p:nvPr/>
        </p:nvSpPr>
        <p:spPr>
          <a:xfrm>
            <a:off x="7003513" y="4629847"/>
            <a:ext cx="828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Trait 1</a:t>
            </a:r>
            <a:endParaRPr sz="1800">
              <a:solidFill>
                <a:schemeClr val="dk1"/>
              </a:solidFill>
              <a:latin typeface="Calibri"/>
              <a:ea typeface="Calibri"/>
              <a:cs typeface="Calibri"/>
              <a:sym typeface="Calibri"/>
            </a:endParaRPr>
          </a:p>
        </p:txBody>
      </p:sp>
      <p:sp>
        <p:nvSpPr>
          <p:cNvPr id="793" name="Google Shape;793;p57"/>
          <p:cNvSpPr/>
          <p:nvPr/>
        </p:nvSpPr>
        <p:spPr>
          <a:xfrm rot="-5400000">
            <a:off x="5485299" y="3402540"/>
            <a:ext cx="828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Trait 2</a:t>
            </a:r>
            <a:endParaRPr sz="1800">
              <a:solidFill>
                <a:schemeClr val="dk1"/>
              </a:solidFill>
              <a:latin typeface="Calibri"/>
              <a:ea typeface="Calibri"/>
              <a:cs typeface="Calibri"/>
              <a:sym typeface="Calibri"/>
            </a:endParaRPr>
          </a:p>
        </p:txBody>
      </p:sp>
      <p:sp>
        <p:nvSpPr>
          <p:cNvPr id="794" name="Google Shape;794;p57"/>
          <p:cNvSpPr/>
          <p:nvPr/>
        </p:nvSpPr>
        <p:spPr>
          <a:xfrm>
            <a:off x="9604473" y="4582161"/>
            <a:ext cx="8281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Trait 1</a:t>
            </a:r>
            <a:endParaRPr sz="1800">
              <a:solidFill>
                <a:schemeClr val="dk1"/>
              </a:solidFill>
              <a:latin typeface="Calibri"/>
              <a:ea typeface="Calibri"/>
              <a:cs typeface="Calibri"/>
              <a:sym typeface="Calibri"/>
            </a:endParaRPr>
          </a:p>
        </p:txBody>
      </p:sp>
      <p:sp>
        <p:nvSpPr>
          <p:cNvPr id="795" name="Google Shape;795;p57"/>
          <p:cNvSpPr/>
          <p:nvPr/>
        </p:nvSpPr>
        <p:spPr>
          <a:xfrm>
            <a:off x="11220898" y="2679732"/>
            <a:ext cx="6030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roxima Nova Semibold"/>
                <a:ea typeface="Proxima Nova Semibold"/>
                <a:cs typeface="Proxima Nova Semibold"/>
                <a:sym typeface="Proxima Nova Semibold"/>
              </a:rPr>
              <a:t>a&lt;b</a:t>
            </a:r>
            <a:endParaRPr sz="1800">
              <a:solidFill>
                <a:schemeClr val="dk1"/>
              </a:solidFill>
              <a:latin typeface="Calibri"/>
              <a:ea typeface="Calibri"/>
              <a:cs typeface="Calibri"/>
              <a:sym typeface="Calibri"/>
            </a:endParaRPr>
          </a:p>
        </p:txBody>
      </p:sp>
      <p:sp>
        <p:nvSpPr>
          <p:cNvPr id="796" name="Google Shape;796;p57"/>
          <p:cNvSpPr txBox="1"/>
          <p:nvPr/>
        </p:nvSpPr>
        <p:spPr>
          <a:xfrm>
            <a:off x="528835" y="2039937"/>
            <a:ext cx="5073133" cy="435133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6"/>
              </a:buClr>
              <a:buSzPts val="2400"/>
              <a:buFont typeface="Arial"/>
              <a:buNone/>
            </a:pPr>
            <a:r>
              <a:rPr lang="en-US" sz="2400" b="1">
                <a:solidFill>
                  <a:schemeClr val="accent6"/>
                </a:solidFill>
                <a:latin typeface="Calibri"/>
                <a:ea typeface="Calibri"/>
                <a:cs typeface="Calibri"/>
                <a:sym typeface="Calibri"/>
              </a:rPr>
              <a:t>Functional dispersion</a:t>
            </a:r>
            <a:r>
              <a:rPr lang="en-US" sz="2400">
                <a:solidFill>
                  <a:schemeClr val="accent6"/>
                </a:solidFill>
                <a:latin typeface="Calibri"/>
                <a:ea typeface="Calibri"/>
                <a:cs typeface="Calibri"/>
                <a:sym typeface="Calibri"/>
              </a:rPr>
              <a:t>: </a:t>
            </a:r>
            <a:r>
              <a:rPr lang="en-US" sz="2400">
                <a:solidFill>
                  <a:schemeClr val="dk1"/>
                </a:solidFill>
                <a:latin typeface="Calibri"/>
                <a:ea typeface="Calibri"/>
                <a:cs typeface="Calibri"/>
                <a:sym typeface="Calibri"/>
              </a:rPr>
              <a:t>position of species relative to center of trait space.</a:t>
            </a:r>
            <a:r>
              <a:rPr lang="en-US" sz="2400">
                <a:solidFill>
                  <a:srgbClr val="D8D8D8"/>
                </a:solidFill>
                <a:latin typeface="Calibri"/>
                <a:ea typeface="Calibri"/>
                <a:cs typeface="Calibri"/>
                <a:sym typeface="Calibri"/>
              </a:rPr>
              <a:t> </a:t>
            </a:r>
            <a:endParaRPr/>
          </a:p>
          <a:p>
            <a:pPr marL="228600" marR="0" lvl="0" indent="-228600" algn="l" rtl="0">
              <a:lnSpc>
                <a:spcPct val="150000"/>
              </a:lnSpc>
              <a:spcBef>
                <a:spcPts val="28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Mean distance to centroid</a:t>
            </a:r>
            <a:endParaRPr/>
          </a:p>
          <a:p>
            <a:pPr marL="228600" marR="0" lvl="0" indent="-228600" algn="l" rtl="0">
              <a:lnSpc>
                <a:spcPct val="150000"/>
              </a:lnSpc>
              <a:spcBef>
                <a:spcPts val="280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Centroid depends on species abundance. Abundant species have higher weight </a:t>
            </a:r>
            <a:endParaRPr sz="2400">
              <a:solidFill>
                <a:schemeClr val="dk1"/>
              </a:solidFill>
              <a:latin typeface="Calibri"/>
              <a:ea typeface="Calibri"/>
              <a:cs typeface="Calibri"/>
              <a:sym typeface="Calibri"/>
            </a:endParaRPr>
          </a:p>
          <a:p>
            <a:pPr marL="0" marR="0" lvl="0" indent="0" algn="l" rtl="0">
              <a:lnSpc>
                <a:spcPct val="150000"/>
              </a:lnSpc>
              <a:spcBef>
                <a:spcPts val="280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
        <p:nvSpPr>
          <p:cNvPr id="797" name="Google Shape;79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cxnSp>
        <p:nvCxnSpPr>
          <p:cNvPr id="798" name="Google Shape;798;p57"/>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799" name="Google Shape;799;p57"/>
          <p:cNvSpPr/>
          <p:nvPr/>
        </p:nvSpPr>
        <p:spPr>
          <a:xfrm>
            <a:off x="7193934" y="6092765"/>
            <a:ext cx="387985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222222"/>
                </a:solidFill>
                <a:latin typeface="Teko"/>
                <a:ea typeface="Teko"/>
                <a:cs typeface="Teko"/>
                <a:sym typeface="Teko"/>
              </a:rPr>
              <a:t>Modified from Villéger et al 2008. Ecology</a:t>
            </a:r>
            <a:endParaRPr sz="2000">
              <a:solidFill>
                <a:schemeClr val="dk1"/>
              </a:solidFill>
              <a:latin typeface="Teko"/>
              <a:ea typeface="Teko"/>
              <a:cs typeface="Teko"/>
              <a:sym typeface="Tek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grpSp>
        <p:nvGrpSpPr>
          <p:cNvPr id="806" name="Google Shape;806;p58"/>
          <p:cNvGrpSpPr/>
          <p:nvPr/>
        </p:nvGrpSpPr>
        <p:grpSpPr>
          <a:xfrm>
            <a:off x="1973474" y="2630202"/>
            <a:ext cx="8245051" cy="3810688"/>
            <a:chOff x="1565722" y="1945522"/>
            <a:chExt cx="8420445" cy="3947694"/>
          </a:xfrm>
        </p:grpSpPr>
        <p:grpSp>
          <p:nvGrpSpPr>
            <p:cNvPr id="807" name="Google Shape;807;p58"/>
            <p:cNvGrpSpPr/>
            <p:nvPr/>
          </p:nvGrpSpPr>
          <p:grpSpPr>
            <a:xfrm>
              <a:off x="1565722" y="1945522"/>
              <a:ext cx="8420445" cy="3947694"/>
              <a:chOff x="1045798" y="1547587"/>
              <a:chExt cx="8420445" cy="3947694"/>
            </a:xfrm>
          </p:grpSpPr>
          <p:sp>
            <p:nvSpPr>
              <p:cNvPr id="808" name="Google Shape;808;p58"/>
              <p:cNvSpPr/>
              <p:nvPr/>
            </p:nvSpPr>
            <p:spPr>
              <a:xfrm>
                <a:off x="2068124" y="1547587"/>
                <a:ext cx="7398119" cy="3947691"/>
              </a:xfrm>
              <a:prstGeom prst="rect">
                <a:avLst/>
              </a:prstGeom>
              <a:solidFill>
                <a:srgbClr val="A8D7E0"/>
              </a:solidFill>
              <a:ln w="9525" cap="flat" cmpd="sng">
                <a:solidFill>
                  <a:srgbClr val="69C8C3"/>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9" name="Google Shape;809;p58"/>
              <p:cNvSpPr/>
              <p:nvPr/>
            </p:nvSpPr>
            <p:spPr>
              <a:xfrm rot="-5400000" flipH="1">
                <a:off x="135555" y="2511309"/>
                <a:ext cx="3947689" cy="2020255"/>
              </a:xfrm>
              <a:prstGeom prst="flowChartDocument">
                <a:avLst/>
              </a:prstGeom>
              <a:solidFill>
                <a:srgbClr val="3296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810" name="Google Shape;810;p58"/>
              <p:cNvSpPr/>
              <p:nvPr/>
            </p:nvSpPr>
            <p:spPr>
              <a:xfrm>
                <a:off x="2594635" y="3006954"/>
                <a:ext cx="5777840" cy="36517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11" name="Google Shape;811;p58"/>
              <p:cNvSpPr txBox="1"/>
              <p:nvPr/>
            </p:nvSpPr>
            <p:spPr>
              <a:xfrm>
                <a:off x="6765908" y="1647131"/>
                <a:ext cx="2301882" cy="3639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Island trait space</a:t>
                </a:r>
                <a:endParaRPr/>
              </a:p>
            </p:txBody>
          </p:sp>
          <p:grpSp>
            <p:nvGrpSpPr>
              <p:cNvPr id="812" name="Google Shape;812;p58"/>
              <p:cNvGrpSpPr/>
              <p:nvPr/>
            </p:nvGrpSpPr>
            <p:grpSpPr>
              <a:xfrm>
                <a:off x="7307999" y="4112745"/>
                <a:ext cx="1301720" cy="1021133"/>
                <a:chOff x="9153860" y="4764759"/>
                <a:chExt cx="1301720" cy="1021133"/>
              </a:xfrm>
            </p:grpSpPr>
            <p:sp>
              <p:nvSpPr>
                <p:cNvPr id="813" name="Google Shape;813;p58"/>
                <p:cNvSpPr/>
                <p:nvPr/>
              </p:nvSpPr>
              <p:spPr>
                <a:xfrm>
                  <a:off x="9238575" y="5384386"/>
                  <a:ext cx="1113982" cy="401506"/>
                </a:xfrm>
                <a:custGeom>
                  <a:avLst/>
                  <a:gdLst/>
                  <a:ahLst/>
                  <a:cxnLst/>
                  <a:rect l="l" t="t" r="r" b="b"/>
                  <a:pathLst>
                    <a:path w="10000" h="10000" extrusionOk="0">
                      <a:moveTo>
                        <a:pt x="3533" y="0"/>
                      </a:moveTo>
                      <a:lnTo>
                        <a:pt x="3839" y="0"/>
                      </a:lnTo>
                      <a:lnTo>
                        <a:pt x="3983" y="7"/>
                      </a:lnTo>
                      <a:lnTo>
                        <a:pt x="4115" y="27"/>
                      </a:lnTo>
                      <a:lnTo>
                        <a:pt x="4245" y="40"/>
                      </a:lnTo>
                      <a:lnTo>
                        <a:pt x="4362" y="67"/>
                      </a:lnTo>
                      <a:cubicBezTo>
                        <a:pt x="4415" y="77"/>
                        <a:pt x="4495" y="89"/>
                        <a:pt x="4562" y="101"/>
                      </a:cubicBezTo>
                      <a:lnTo>
                        <a:pt x="4979" y="154"/>
                      </a:lnTo>
                      <a:lnTo>
                        <a:pt x="5203" y="181"/>
                      </a:lnTo>
                      <a:lnTo>
                        <a:pt x="5667" y="201"/>
                      </a:lnTo>
                      <a:lnTo>
                        <a:pt x="6373" y="235"/>
                      </a:lnTo>
                      <a:lnTo>
                        <a:pt x="6834" y="275"/>
                      </a:lnTo>
                      <a:lnTo>
                        <a:pt x="7269" y="336"/>
                      </a:lnTo>
                      <a:lnTo>
                        <a:pt x="7837" y="517"/>
                      </a:lnTo>
                      <a:lnTo>
                        <a:pt x="9045" y="2121"/>
                      </a:lnTo>
                      <a:lnTo>
                        <a:pt x="9162" y="2356"/>
                      </a:lnTo>
                      <a:cubicBezTo>
                        <a:pt x="9200" y="2439"/>
                        <a:pt x="9239" y="2521"/>
                        <a:pt x="9277" y="2604"/>
                      </a:cubicBezTo>
                      <a:cubicBezTo>
                        <a:pt x="9314" y="2691"/>
                        <a:pt x="9352" y="2779"/>
                        <a:pt x="9389" y="2866"/>
                      </a:cubicBezTo>
                      <a:lnTo>
                        <a:pt x="9497" y="3121"/>
                      </a:lnTo>
                      <a:cubicBezTo>
                        <a:pt x="9531" y="3208"/>
                        <a:pt x="9566" y="3296"/>
                        <a:pt x="9600" y="3383"/>
                      </a:cubicBezTo>
                      <a:cubicBezTo>
                        <a:pt x="9629" y="3472"/>
                        <a:pt x="9659" y="3562"/>
                        <a:pt x="9688" y="3651"/>
                      </a:cubicBezTo>
                      <a:cubicBezTo>
                        <a:pt x="9718" y="3736"/>
                        <a:pt x="9747" y="3821"/>
                        <a:pt x="9777" y="3906"/>
                      </a:cubicBezTo>
                      <a:cubicBezTo>
                        <a:pt x="9800" y="3993"/>
                        <a:pt x="9824" y="4081"/>
                        <a:pt x="9847" y="4168"/>
                      </a:cubicBezTo>
                      <a:cubicBezTo>
                        <a:pt x="9868" y="4251"/>
                        <a:pt x="9888" y="4333"/>
                        <a:pt x="9909" y="4416"/>
                      </a:cubicBezTo>
                      <a:cubicBezTo>
                        <a:pt x="9924" y="4499"/>
                        <a:pt x="9938" y="4581"/>
                        <a:pt x="9953" y="4664"/>
                      </a:cubicBezTo>
                      <a:cubicBezTo>
                        <a:pt x="9965" y="4742"/>
                        <a:pt x="9976" y="4821"/>
                        <a:pt x="9988" y="4899"/>
                      </a:cubicBezTo>
                      <a:lnTo>
                        <a:pt x="10000" y="5121"/>
                      </a:lnTo>
                      <a:cubicBezTo>
                        <a:pt x="9999" y="5190"/>
                        <a:pt x="9998" y="5260"/>
                        <a:pt x="9997" y="5329"/>
                      </a:cubicBezTo>
                      <a:cubicBezTo>
                        <a:pt x="9989" y="5396"/>
                        <a:pt x="9982" y="5463"/>
                        <a:pt x="9974" y="5530"/>
                      </a:cubicBezTo>
                      <a:lnTo>
                        <a:pt x="9938" y="5644"/>
                      </a:lnTo>
                      <a:cubicBezTo>
                        <a:pt x="9922" y="5675"/>
                        <a:pt x="9907" y="5707"/>
                        <a:pt x="9891" y="5738"/>
                      </a:cubicBezTo>
                      <a:lnTo>
                        <a:pt x="9821" y="5826"/>
                      </a:lnTo>
                      <a:cubicBezTo>
                        <a:pt x="9794" y="5848"/>
                        <a:pt x="9768" y="5871"/>
                        <a:pt x="9741" y="5893"/>
                      </a:cubicBezTo>
                      <a:lnTo>
                        <a:pt x="9653" y="5953"/>
                      </a:lnTo>
                      <a:lnTo>
                        <a:pt x="9553" y="5993"/>
                      </a:lnTo>
                      <a:cubicBezTo>
                        <a:pt x="9518" y="6009"/>
                        <a:pt x="9482" y="6024"/>
                        <a:pt x="9447" y="6040"/>
                      </a:cubicBezTo>
                      <a:lnTo>
                        <a:pt x="9339" y="6074"/>
                      </a:lnTo>
                      <a:lnTo>
                        <a:pt x="9224" y="6101"/>
                      </a:lnTo>
                      <a:lnTo>
                        <a:pt x="9112" y="6128"/>
                      </a:lnTo>
                      <a:lnTo>
                        <a:pt x="8998" y="6161"/>
                      </a:lnTo>
                      <a:lnTo>
                        <a:pt x="8892" y="6188"/>
                      </a:lnTo>
                      <a:lnTo>
                        <a:pt x="8792" y="6221"/>
                      </a:lnTo>
                      <a:cubicBezTo>
                        <a:pt x="8762" y="6235"/>
                        <a:pt x="8731" y="6248"/>
                        <a:pt x="8701" y="6262"/>
                      </a:cubicBezTo>
                      <a:lnTo>
                        <a:pt x="8621" y="6309"/>
                      </a:lnTo>
                      <a:cubicBezTo>
                        <a:pt x="8599" y="6329"/>
                        <a:pt x="8576" y="6349"/>
                        <a:pt x="8554" y="6369"/>
                      </a:cubicBezTo>
                      <a:cubicBezTo>
                        <a:pt x="8534" y="6391"/>
                        <a:pt x="8515" y="6414"/>
                        <a:pt x="8495" y="6436"/>
                      </a:cubicBezTo>
                      <a:cubicBezTo>
                        <a:pt x="8484" y="6465"/>
                        <a:pt x="8474" y="6494"/>
                        <a:pt x="8463" y="6523"/>
                      </a:cubicBezTo>
                      <a:cubicBezTo>
                        <a:pt x="8448" y="6586"/>
                        <a:pt x="8434" y="6648"/>
                        <a:pt x="8419" y="6711"/>
                      </a:cubicBezTo>
                      <a:cubicBezTo>
                        <a:pt x="8406" y="6778"/>
                        <a:pt x="8393" y="6846"/>
                        <a:pt x="8380" y="6913"/>
                      </a:cubicBezTo>
                      <a:cubicBezTo>
                        <a:pt x="8371" y="6980"/>
                        <a:pt x="8363" y="7047"/>
                        <a:pt x="8354" y="7114"/>
                      </a:cubicBezTo>
                      <a:cubicBezTo>
                        <a:pt x="8347" y="7183"/>
                        <a:pt x="8340" y="7253"/>
                        <a:pt x="8333" y="7322"/>
                      </a:cubicBezTo>
                      <a:cubicBezTo>
                        <a:pt x="8326" y="7391"/>
                        <a:pt x="8320" y="7461"/>
                        <a:pt x="8313" y="7530"/>
                      </a:cubicBezTo>
                      <a:cubicBezTo>
                        <a:pt x="8305" y="7597"/>
                        <a:pt x="8297" y="7665"/>
                        <a:pt x="8289" y="7732"/>
                      </a:cubicBezTo>
                      <a:cubicBezTo>
                        <a:pt x="8279" y="7792"/>
                        <a:pt x="8270" y="7853"/>
                        <a:pt x="8260" y="7913"/>
                      </a:cubicBezTo>
                      <a:cubicBezTo>
                        <a:pt x="8247" y="7969"/>
                        <a:pt x="8235" y="8025"/>
                        <a:pt x="8222" y="8081"/>
                      </a:cubicBezTo>
                      <a:cubicBezTo>
                        <a:pt x="8205" y="8132"/>
                        <a:pt x="8189" y="8184"/>
                        <a:pt x="8172" y="8235"/>
                      </a:cubicBezTo>
                      <a:cubicBezTo>
                        <a:pt x="8145" y="8291"/>
                        <a:pt x="8119" y="8347"/>
                        <a:pt x="8092" y="8403"/>
                      </a:cubicBezTo>
                      <a:lnTo>
                        <a:pt x="7995" y="8557"/>
                      </a:lnTo>
                      <a:lnTo>
                        <a:pt x="7878" y="8711"/>
                      </a:lnTo>
                      <a:cubicBezTo>
                        <a:pt x="7835" y="8763"/>
                        <a:pt x="7791" y="8814"/>
                        <a:pt x="7748" y="8866"/>
                      </a:cubicBezTo>
                      <a:lnTo>
                        <a:pt x="7604" y="9013"/>
                      </a:lnTo>
                      <a:lnTo>
                        <a:pt x="7457" y="9154"/>
                      </a:lnTo>
                      <a:lnTo>
                        <a:pt x="7302" y="9282"/>
                      </a:lnTo>
                      <a:lnTo>
                        <a:pt x="7146" y="9403"/>
                      </a:lnTo>
                      <a:lnTo>
                        <a:pt x="6987" y="9523"/>
                      </a:lnTo>
                      <a:lnTo>
                        <a:pt x="6831" y="9624"/>
                      </a:lnTo>
                      <a:lnTo>
                        <a:pt x="6684" y="9711"/>
                      </a:lnTo>
                      <a:lnTo>
                        <a:pt x="6540" y="9799"/>
                      </a:lnTo>
                      <a:lnTo>
                        <a:pt x="6411" y="9859"/>
                      </a:lnTo>
                      <a:lnTo>
                        <a:pt x="6293" y="9919"/>
                      </a:lnTo>
                      <a:lnTo>
                        <a:pt x="6196" y="9953"/>
                      </a:lnTo>
                      <a:lnTo>
                        <a:pt x="6108" y="9966"/>
                      </a:lnTo>
                      <a:lnTo>
                        <a:pt x="6008" y="9966"/>
                      </a:lnTo>
                      <a:lnTo>
                        <a:pt x="5888" y="9940"/>
                      </a:lnTo>
                      <a:lnTo>
                        <a:pt x="5755" y="9906"/>
                      </a:lnTo>
                      <a:lnTo>
                        <a:pt x="5611" y="9852"/>
                      </a:lnTo>
                      <a:lnTo>
                        <a:pt x="5459" y="9792"/>
                      </a:lnTo>
                      <a:lnTo>
                        <a:pt x="5297" y="9725"/>
                      </a:lnTo>
                      <a:lnTo>
                        <a:pt x="5132" y="9644"/>
                      </a:lnTo>
                      <a:lnTo>
                        <a:pt x="4965" y="9564"/>
                      </a:lnTo>
                      <a:lnTo>
                        <a:pt x="4794" y="9490"/>
                      </a:lnTo>
                      <a:lnTo>
                        <a:pt x="4630" y="9403"/>
                      </a:lnTo>
                      <a:lnTo>
                        <a:pt x="4468" y="9322"/>
                      </a:lnTo>
                      <a:lnTo>
                        <a:pt x="4297" y="9248"/>
                      </a:lnTo>
                      <a:lnTo>
                        <a:pt x="4133" y="9181"/>
                      </a:lnTo>
                      <a:lnTo>
                        <a:pt x="3986" y="9121"/>
                      </a:lnTo>
                      <a:lnTo>
                        <a:pt x="3851" y="9074"/>
                      </a:lnTo>
                      <a:lnTo>
                        <a:pt x="3739" y="9047"/>
                      </a:lnTo>
                      <a:lnTo>
                        <a:pt x="3674" y="9047"/>
                      </a:lnTo>
                      <a:lnTo>
                        <a:pt x="3598" y="9074"/>
                      </a:lnTo>
                      <a:lnTo>
                        <a:pt x="3504" y="9107"/>
                      </a:lnTo>
                      <a:lnTo>
                        <a:pt x="3401" y="9161"/>
                      </a:lnTo>
                      <a:lnTo>
                        <a:pt x="3283" y="9228"/>
                      </a:lnTo>
                      <a:lnTo>
                        <a:pt x="3160" y="9309"/>
                      </a:lnTo>
                      <a:lnTo>
                        <a:pt x="3025" y="9403"/>
                      </a:lnTo>
                      <a:lnTo>
                        <a:pt x="2840" y="9523"/>
                      </a:lnTo>
                      <a:lnTo>
                        <a:pt x="2651" y="9624"/>
                      </a:lnTo>
                      <a:lnTo>
                        <a:pt x="2457" y="9725"/>
                      </a:lnTo>
                      <a:lnTo>
                        <a:pt x="2260" y="9799"/>
                      </a:lnTo>
                      <a:lnTo>
                        <a:pt x="2069" y="9866"/>
                      </a:lnTo>
                      <a:lnTo>
                        <a:pt x="1875" y="9919"/>
                      </a:lnTo>
                      <a:lnTo>
                        <a:pt x="1687" y="9953"/>
                      </a:lnTo>
                      <a:lnTo>
                        <a:pt x="1505" y="9980"/>
                      </a:lnTo>
                      <a:lnTo>
                        <a:pt x="1329" y="10000"/>
                      </a:lnTo>
                      <a:lnTo>
                        <a:pt x="1161" y="10000"/>
                      </a:lnTo>
                      <a:lnTo>
                        <a:pt x="1002" y="9987"/>
                      </a:lnTo>
                      <a:lnTo>
                        <a:pt x="861" y="9966"/>
                      </a:lnTo>
                      <a:lnTo>
                        <a:pt x="729" y="9926"/>
                      </a:lnTo>
                      <a:cubicBezTo>
                        <a:pt x="690" y="9910"/>
                        <a:pt x="650" y="9895"/>
                        <a:pt x="611" y="9879"/>
                      </a:cubicBezTo>
                      <a:lnTo>
                        <a:pt x="511" y="9819"/>
                      </a:lnTo>
                      <a:cubicBezTo>
                        <a:pt x="485" y="9794"/>
                        <a:pt x="458" y="9770"/>
                        <a:pt x="432" y="9745"/>
                      </a:cubicBezTo>
                      <a:cubicBezTo>
                        <a:pt x="412" y="9718"/>
                        <a:pt x="393" y="9691"/>
                        <a:pt x="373" y="9664"/>
                      </a:cubicBezTo>
                      <a:cubicBezTo>
                        <a:pt x="360" y="9631"/>
                        <a:pt x="348" y="9597"/>
                        <a:pt x="335" y="9564"/>
                      </a:cubicBezTo>
                      <a:cubicBezTo>
                        <a:pt x="321" y="9508"/>
                        <a:pt x="308" y="9452"/>
                        <a:pt x="294" y="9396"/>
                      </a:cubicBezTo>
                      <a:lnTo>
                        <a:pt x="270" y="9228"/>
                      </a:lnTo>
                      <a:cubicBezTo>
                        <a:pt x="269" y="9177"/>
                        <a:pt x="268" y="9125"/>
                        <a:pt x="267" y="9074"/>
                      </a:cubicBezTo>
                      <a:cubicBezTo>
                        <a:pt x="268" y="9025"/>
                        <a:pt x="269" y="8975"/>
                        <a:pt x="270" y="8926"/>
                      </a:cubicBezTo>
                      <a:cubicBezTo>
                        <a:pt x="277" y="8884"/>
                        <a:pt x="284" y="8841"/>
                        <a:pt x="291" y="8799"/>
                      </a:cubicBezTo>
                      <a:lnTo>
                        <a:pt x="312" y="8658"/>
                      </a:lnTo>
                      <a:cubicBezTo>
                        <a:pt x="322" y="8615"/>
                        <a:pt x="331" y="8573"/>
                        <a:pt x="341" y="8530"/>
                      </a:cubicBezTo>
                      <a:cubicBezTo>
                        <a:pt x="350" y="8488"/>
                        <a:pt x="358" y="8445"/>
                        <a:pt x="367" y="8403"/>
                      </a:cubicBezTo>
                      <a:cubicBezTo>
                        <a:pt x="378" y="8360"/>
                        <a:pt x="389" y="8318"/>
                        <a:pt x="400" y="8275"/>
                      </a:cubicBezTo>
                      <a:cubicBezTo>
                        <a:pt x="407" y="8226"/>
                        <a:pt x="413" y="8177"/>
                        <a:pt x="420" y="8128"/>
                      </a:cubicBezTo>
                      <a:cubicBezTo>
                        <a:pt x="426" y="8079"/>
                        <a:pt x="432" y="8029"/>
                        <a:pt x="438" y="7980"/>
                      </a:cubicBezTo>
                      <a:cubicBezTo>
                        <a:pt x="440" y="7929"/>
                        <a:pt x="442" y="7877"/>
                        <a:pt x="444" y="7826"/>
                      </a:cubicBezTo>
                      <a:cubicBezTo>
                        <a:pt x="442" y="7754"/>
                        <a:pt x="440" y="7683"/>
                        <a:pt x="438" y="7611"/>
                      </a:cubicBezTo>
                      <a:lnTo>
                        <a:pt x="420" y="7416"/>
                      </a:lnTo>
                      <a:cubicBezTo>
                        <a:pt x="410" y="7356"/>
                        <a:pt x="401" y="7295"/>
                        <a:pt x="391" y="7235"/>
                      </a:cubicBezTo>
                      <a:cubicBezTo>
                        <a:pt x="380" y="7181"/>
                        <a:pt x="370" y="7128"/>
                        <a:pt x="359" y="7074"/>
                      </a:cubicBezTo>
                      <a:cubicBezTo>
                        <a:pt x="345" y="7022"/>
                        <a:pt x="331" y="6971"/>
                        <a:pt x="317" y="6919"/>
                      </a:cubicBezTo>
                      <a:cubicBezTo>
                        <a:pt x="301" y="6870"/>
                        <a:pt x="286" y="6821"/>
                        <a:pt x="270" y="6772"/>
                      </a:cubicBezTo>
                      <a:cubicBezTo>
                        <a:pt x="255" y="6725"/>
                        <a:pt x="241" y="6678"/>
                        <a:pt x="226" y="6631"/>
                      </a:cubicBezTo>
                      <a:cubicBezTo>
                        <a:pt x="209" y="6586"/>
                        <a:pt x="193" y="6542"/>
                        <a:pt x="176" y="6497"/>
                      </a:cubicBezTo>
                      <a:cubicBezTo>
                        <a:pt x="161" y="6450"/>
                        <a:pt x="147" y="6403"/>
                        <a:pt x="132" y="6356"/>
                      </a:cubicBezTo>
                      <a:cubicBezTo>
                        <a:pt x="117" y="6311"/>
                        <a:pt x="103" y="6266"/>
                        <a:pt x="88" y="6221"/>
                      </a:cubicBezTo>
                      <a:cubicBezTo>
                        <a:pt x="77" y="6172"/>
                        <a:pt x="67" y="6123"/>
                        <a:pt x="56" y="6074"/>
                      </a:cubicBezTo>
                      <a:cubicBezTo>
                        <a:pt x="46" y="6025"/>
                        <a:pt x="36" y="5975"/>
                        <a:pt x="26" y="5926"/>
                      </a:cubicBezTo>
                      <a:cubicBezTo>
                        <a:pt x="19" y="5872"/>
                        <a:pt x="13" y="5819"/>
                        <a:pt x="6" y="5765"/>
                      </a:cubicBezTo>
                      <a:lnTo>
                        <a:pt x="0" y="5591"/>
                      </a:lnTo>
                      <a:cubicBezTo>
                        <a:pt x="1" y="5530"/>
                        <a:pt x="2" y="5470"/>
                        <a:pt x="3" y="5409"/>
                      </a:cubicBezTo>
                      <a:cubicBezTo>
                        <a:pt x="9" y="5340"/>
                        <a:pt x="15" y="5270"/>
                        <a:pt x="21" y="5201"/>
                      </a:cubicBezTo>
                      <a:cubicBezTo>
                        <a:pt x="34" y="5130"/>
                        <a:pt x="46" y="5058"/>
                        <a:pt x="59" y="4987"/>
                      </a:cubicBezTo>
                      <a:lnTo>
                        <a:pt x="1952" y="691"/>
                      </a:lnTo>
                      <a:cubicBezTo>
                        <a:pt x="2013" y="640"/>
                        <a:pt x="2073" y="588"/>
                        <a:pt x="2134" y="537"/>
                      </a:cubicBezTo>
                      <a:lnTo>
                        <a:pt x="2313" y="403"/>
                      </a:lnTo>
                      <a:lnTo>
                        <a:pt x="2678" y="208"/>
                      </a:lnTo>
                      <a:lnTo>
                        <a:pt x="2854" y="141"/>
                      </a:lnTo>
                      <a:lnTo>
                        <a:pt x="3031" y="81"/>
                      </a:lnTo>
                      <a:lnTo>
                        <a:pt x="3201" y="40"/>
                      </a:lnTo>
                      <a:lnTo>
                        <a:pt x="3533" y="0"/>
                      </a:lnTo>
                      <a:close/>
                    </a:path>
                  </a:pathLst>
                </a:custGeom>
                <a:solidFill>
                  <a:srgbClr val="FEE599"/>
                </a:solidFill>
                <a:ln w="9525" cap="flat" cmpd="sng">
                  <a:solidFill>
                    <a:srgbClr val="FEE599"/>
                  </a:solidFill>
                  <a:prstDash val="solid"/>
                  <a:round/>
                  <a:headEnd type="none" w="sm" len="sm"/>
                  <a:tailEnd type="none" w="sm" len="sm"/>
                </a:ln>
              </p:spPr>
              <p:txBody>
                <a:bodyPr spcFirstLastPara="1" wrap="square" lIns="87075" tIns="43525" rIns="87075" bIns="43525"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4" name="Google Shape;814;p58"/>
                <p:cNvSpPr/>
                <p:nvPr/>
              </p:nvSpPr>
              <p:spPr>
                <a:xfrm>
                  <a:off x="9317029" y="5122592"/>
                  <a:ext cx="1006990" cy="581582"/>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0B898D"/>
                </a:solidFill>
                <a:ln w="25400" cap="flat" cmpd="sng">
                  <a:solidFill>
                    <a:srgbClr val="0B89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815" name="Google Shape;815;p58"/>
                <p:cNvSpPr txBox="1"/>
                <p:nvPr/>
              </p:nvSpPr>
              <p:spPr>
                <a:xfrm>
                  <a:off x="9153860" y="4764759"/>
                  <a:ext cx="1301720" cy="6438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Tenerife</a:t>
                  </a:r>
                  <a:br>
                    <a:rPr lang="en-US" sz="2000" b="1">
                      <a:solidFill>
                        <a:schemeClr val="dk1"/>
                      </a:solidFill>
                      <a:latin typeface="Calibri"/>
                      <a:ea typeface="Calibri"/>
                      <a:cs typeface="Calibri"/>
                      <a:sym typeface="Calibri"/>
                    </a:rPr>
                  </a:br>
                  <a:endParaRPr sz="2000" b="1">
                    <a:solidFill>
                      <a:schemeClr val="dk1"/>
                    </a:solidFill>
                    <a:latin typeface="Calibri"/>
                    <a:ea typeface="Calibri"/>
                    <a:cs typeface="Calibri"/>
                    <a:sym typeface="Calibri"/>
                  </a:endParaRPr>
                </a:p>
              </p:txBody>
            </p:sp>
          </p:grpSp>
          <p:grpSp>
            <p:nvGrpSpPr>
              <p:cNvPr id="816" name="Google Shape;816;p58"/>
              <p:cNvGrpSpPr/>
              <p:nvPr/>
            </p:nvGrpSpPr>
            <p:grpSpPr>
              <a:xfrm>
                <a:off x="7131434" y="2430883"/>
                <a:ext cx="1532434" cy="1466199"/>
                <a:chOff x="8664631" y="3187897"/>
                <a:chExt cx="1532434" cy="1466199"/>
              </a:xfrm>
            </p:grpSpPr>
            <p:sp>
              <p:nvSpPr>
                <p:cNvPr id="817" name="Google Shape;817;p58"/>
                <p:cNvSpPr/>
                <p:nvPr/>
              </p:nvSpPr>
              <p:spPr>
                <a:xfrm>
                  <a:off x="8664631" y="3187897"/>
                  <a:ext cx="1532434" cy="1466199"/>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grpSp>
              <p:nvGrpSpPr>
                <p:cNvPr id="818" name="Google Shape;818;p58"/>
                <p:cNvGrpSpPr/>
                <p:nvPr/>
              </p:nvGrpSpPr>
              <p:grpSpPr>
                <a:xfrm>
                  <a:off x="8704930" y="3242290"/>
                  <a:ext cx="1474699" cy="1286964"/>
                  <a:chOff x="8619205" y="4918690"/>
                  <a:chExt cx="1474699" cy="1286964"/>
                </a:xfrm>
              </p:grpSpPr>
              <p:sp>
                <p:nvSpPr>
                  <p:cNvPr id="819" name="Google Shape;819;p58"/>
                  <p:cNvSpPr/>
                  <p:nvPr/>
                </p:nvSpPr>
                <p:spPr>
                  <a:xfrm>
                    <a:off x="8619205" y="5568493"/>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20" name="Google Shape;820;p58"/>
                  <p:cNvSpPr/>
                  <p:nvPr/>
                </p:nvSpPr>
                <p:spPr>
                  <a:xfrm>
                    <a:off x="8768270" y="5893029"/>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21" name="Google Shape;821;p58"/>
                  <p:cNvSpPr/>
                  <p:nvPr/>
                </p:nvSpPr>
                <p:spPr>
                  <a:xfrm>
                    <a:off x="9105182" y="6016932"/>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22" name="Google Shape;822;p58"/>
                  <p:cNvSpPr/>
                  <p:nvPr/>
                </p:nvSpPr>
                <p:spPr>
                  <a:xfrm>
                    <a:off x="9059513" y="5692396"/>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23" name="Google Shape;823;p58"/>
                  <p:cNvSpPr/>
                  <p:nvPr/>
                </p:nvSpPr>
                <p:spPr>
                  <a:xfrm>
                    <a:off x="9278710" y="5583270"/>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24" name="Google Shape;824;p58"/>
                  <p:cNvSpPr/>
                  <p:nvPr/>
                </p:nvSpPr>
                <p:spPr>
                  <a:xfrm>
                    <a:off x="8874984" y="5422905"/>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25" name="Google Shape;825;p58"/>
                  <p:cNvSpPr/>
                  <p:nvPr/>
                </p:nvSpPr>
                <p:spPr>
                  <a:xfrm>
                    <a:off x="9400522" y="5737579"/>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26" name="Google Shape;826;p58"/>
                  <p:cNvSpPr/>
                  <p:nvPr/>
                </p:nvSpPr>
                <p:spPr>
                  <a:xfrm>
                    <a:off x="9654425" y="5754350"/>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27" name="Google Shape;827;p58"/>
                  <p:cNvSpPr/>
                  <p:nvPr/>
                </p:nvSpPr>
                <p:spPr>
                  <a:xfrm>
                    <a:off x="9025763" y="5441021"/>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28" name="Google Shape;828;p58"/>
                  <p:cNvSpPr/>
                  <p:nvPr/>
                </p:nvSpPr>
                <p:spPr>
                  <a:xfrm>
                    <a:off x="9376551" y="5136930"/>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29" name="Google Shape;829;p58"/>
                  <p:cNvSpPr/>
                  <p:nvPr/>
                </p:nvSpPr>
                <p:spPr>
                  <a:xfrm>
                    <a:off x="9547711" y="5626877"/>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30" name="Google Shape;830;p58"/>
                  <p:cNvSpPr/>
                  <p:nvPr/>
                </p:nvSpPr>
                <p:spPr>
                  <a:xfrm>
                    <a:off x="8751568" y="5323610"/>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31" name="Google Shape;831;p58"/>
                  <p:cNvSpPr/>
                  <p:nvPr/>
                </p:nvSpPr>
                <p:spPr>
                  <a:xfrm>
                    <a:off x="9389735" y="5343336"/>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32" name="Google Shape;832;p58"/>
                  <p:cNvSpPr/>
                  <p:nvPr/>
                </p:nvSpPr>
                <p:spPr>
                  <a:xfrm>
                    <a:off x="9333746" y="5852053"/>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33" name="Google Shape;833;p58"/>
                  <p:cNvSpPr/>
                  <p:nvPr/>
                </p:nvSpPr>
                <p:spPr>
                  <a:xfrm>
                    <a:off x="9952310" y="5231846"/>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34" name="Google Shape;834;p58"/>
                  <p:cNvSpPr/>
                  <p:nvPr/>
                </p:nvSpPr>
                <p:spPr>
                  <a:xfrm>
                    <a:off x="10008293" y="4953290"/>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835" name="Google Shape;835;p58"/>
                  <p:cNvSpPr/>
                  <p:nvPr/>
                </p:nvSpPr>
                <p:spPr>
                  <a:xfrm>
                    <a:off x="9055144" y="5142753"/>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836" name="Google Shape;836;p58"/>
                  <p:cNvSpPr/>
                  <p:nvPr/>
                </p:nvSpPr>
                <p:spPr>
                  <a:xfrm>
                    <a:off x="8757495" y="6123702"/>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837" name="Google Shape;837;p58"/>
                  <p:cNvSpPr/>
                  <p:nvPr/>
                </p:nvSpPr>
                <p:spPr>
                  <a:xfrm>
                    <a:off x="9001788" y="6079061"/>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838" name="Google Shape;838;p58"/>
                  <p:cNvSpPr/>
                  <p:nvPr/>
                </p:nvSpPr>
                <p:spPr>
                  <a:xfrm>
                    <a:off x="8723766" y="4918690"/>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839" name="Google Shape;839;p58"/>
                  <p:cNvSpPr/>
                  <p:nvPr/>
                </p:nvSpPr>
                <p:spPr>
                  <a:xfrm>
                    <a:off x="8746308" y="5053664"/>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0" name="Google Shape;840;p58"/>
                  <p:cNvSpPr/>
                  <p:nvPr/>
                </p:nvSpPr>
                <p:spPr>
                  <a:xfrm>
                    <a:off x="8818224" y="5720665"/>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1" name="Google Shape;841;p58"/>
                  <p:cNvSpPr/>
                  <p:nvPr/>
                </p:nvSpPr>
                <p:spPr>
                  <a:xfrm>
                    <a:off x="8940062" y="5667760"/>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2" name="Google Shape;842;p58"/>
                  <p:cNvSpPr/>
                  <p:nvPr/>
                </p:nvSpPr>
                <p:spPr>
                  <a:xfrm>
                    <a:off x="9663493" y="4939060"/>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3" name="Google Shape;843;p58"/>
                  <p:cNvSpPr/>
                  <p:nvPr/>
                </p:nvSpPr>
                <p:spPr>
                  <a:xfrm>
                    <a:off x="9498116" y="5996041"/>
                    <a:ext cx="85611" cy="81952"/>
                  </a:xfrm>
                  <a:prstGeom prst="ellipse">
                    <a:avLst/>
                  </a:prstGeom>
                  <a:solidFill>
                    <a:srgbClr val="0B898D"/>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grpSp>
            <p:nvGrpSpPr>
              <p:cNvPr id="844" name="Google Shape;844;p58"/>
              <p:cNvGrpSpPr/>
              <p:nvPr/>
            </p:nvGrpSpPr>
            <p:grpSpPr>
              <a:xfrm>
                <a:off x="3305091" y="2430884"/>
                <a:ext cx="1532434" cy="1466199"/>
                <a:chOff x="3305091" y="2430884"/>
                <a:chExt cx="1532434" cy="1466199"/>
              </a:xfrm>
            </p:grpSpPr>
            <p:sp>
              <p:nvSpPr>
                <p:cNvPr id="845" name="Google Shape;845;p58"/>
                <p:cNvSpPr/>
                <p:nvPr/>
              </p:nvSpPr>
              <p:spPr>
                <a:xfrm>
                  <a:off x="3305091" y="2430884"/>
                  <a:ext cx="1532434" cy="1466199"/>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grpSp>
              <p:nvGrpSpPr>
                <p:cNvPr id="846" name="Google Shape;846;p58"/>
                <p:cNvGrpSpPr/>
                <p:nvPr/>
              </p:nvGrpSpPr>
              <p:grpSpPr>
                <a:xfrm>
                  <a:off x="3592122" y="2869438"/>
                  <a:ext cx="799974" cy="590669"/>
                  <a:chOff x="5231985" y="5343336"/>
                  <a:chExt cx="799974" cy="590669"/>
                </a:xfrm>
              </p:grpSpPr>
              <p:sp>
                <p:nvSpPr>
                  <p:cNvPr id="847" name="Google Shape;847;p58"/>
                  <p:cNvSpPr/>
                  <p:nvPr/>
                </p:nvSpPr>
                <p:spPr>
                  <a:xfrm>
                    <a:off x="5351436" y="5692396"/>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8" name="Google Shape;848;p58"/>
                  <p:cNvSpPr/>
                  <p:nvPr/>
                </p:nvSpPr>
                <p:spPr>
                  <a:xfrm>
                    <a:off x="5570633" y="5583270"/>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49" name="Google Shape;849;p58"/>
                  <p:cNvSpPr/>
                  <p:nvPr/>
                </p:nvSpPr>
                <p:spPr>
                  <a:xfrm>
                    <a:off x="5692445" y="5737579"/>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0" name="Google Shape;850;p58"/>
                  <p:cNvSpPr/>
                  <p:nvPr/>
                </p:nvSpPr>
                <p:spPr>
                  <a:xfrm>
                    <a:off x="5946348" y="5754350"/>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1" name="Google Shape;851;p58"/>
                  <p:cNvSpPr/>
                  <p:nvPr/>
                </p:nvSpPr>
                <p:spPr>
                  <a:xfrm>
                    <a:off x="5839634" y="5626877"/>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2" name="Google Shape;852;p58"/>
                  <p:cNvSpPr/>
                  <p:nvPr/>
                </p:nvSpPr>
                <p:spPr>
                  <a:xfrm>
                    <a:off x="5681658" y="5343336"/>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3" name="Google Shape;853;p58"/>
                  <p:cNvSpPr/>
                  <p:nvPr/>
                </p:nvSpPr>
                <p:spPr>
                  <a:xfrm>
                    <a:off x="5625669" y="5852053"/>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4" name="Google Shape;854;p58"/>
                  <p:cNvSpPr/>
                  <p:nvPr/>
                </p:nvSpPr>
                <p:spPr>
                  <a:xfrm>
                    <a:off x="5231985" y="5667760"/>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grpSp>
            <p:nvGrpSpPr>
              <p:cNvPr id="855" name="Google Shape;855;p58"/>
              <p:cNvGrpSpPr/>
              <p:nvPr/>
            </p:nvGrpSpPr>
            <p:grpSpPr>
              <a:xfrm>
                <a:off x="5195078" y="2448186"/>
                <a:ext cx="1532434" cy="1466199"/>
                <a:chOff x="5521123" y="2448186"/>
                <a:chExt cx="1532434" cy="1466199"/>
              </a:xfrm>
            </p:grpSpPr>
            <p:sp>
              <p:nvSpPr>
                <p:cNvPr id="856" name="Google Shape;856;p58"/>
                <p:cNvSpPr/>
                <p:nvPr/>
              </p:nvSpPr>
              <p:spPr>
                <a:xfrm>
                  <a:off x="5521123" y="2448186"/>
                  <a:ext cx="1532434" cy="1466199"/>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grpSp>
              <p:nvGrpSpPr>
                <p:cNvPr id="857" name="Google Shape;857;p58"/>
                <p:cNvGrpSpPr/>
                <p:nvPr/>
              </p:nvGrpSpPr>
              <p:grpSpPr>
                <a:xfrm>
                  <a:off x="5539941" y="2493034"/>
                  <a:ext cx="1474699" cy="1286964"/>
                  <a:chOff x="6748925" y="4938513"/>
                  <a:chExt cx="1474699" cy="1286964"/>
                </a:xfrm>
              </p:grpSpPr>
              <p:sp>
                <p:nvSpPr>
                  <p:cNvPr id="858" name="Google Shape;858;p58"/>
                  <p:cNvSpPr/>
                  <p:nvPr/>
                </p:nvSpPr>
                <p:spPr>
                  <a:xfrm>
                    <a:off x="6748925" y="5588316"/>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59" name="Google Shape;859;p58"/>
                  <p:cNvSpPr/>
                  <p:nvPr/>
                </p:nvSpPr>
                <p:spPr>
                  <a:xfrm>
                    <a:off x="6897990" y="5912852"/>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0" name="Google Shape;860;p58"/>
                  <p:cNvSpPr/>
                  <p:nvPr/>
                </p:nvSpPr>
                <p:spPr>
                  <a:xfrm>
                    <a:off x="7234902" y="6036755"/>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1" name="Google Shape;861;p58"/>
                  <p:cNvSpPr/>
                  <p:nvPr/>
                </p:nvSpPr>
                <p:spPr>
                  <a:xfrm>
                    <a:off x="7189233" y="5712219"/>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2" name="Google Shape;862;p58"/>
                  <p:cNvSpPr/>
                  <p:nvPr/>
                </p:nvSpPr>
                <p:spPr>
                  <a:xfrm>
                    <a:off x="7408430" y="5603093"/>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3" name="Google Shape;863;p58"/>
                  <p:cNvSpPr/>
                  <p:nvPr/>
                </p:nvSpPr>
                <p:spPr>
                  <a:xfrm>
                    <a:off x="7004704" y="5442728"/>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4" name="Google Shape;864;p58"/>
                  <p:cNvSpPr/>
                  <p:nvPr/>
                </p:nvSpPr>
                <p:spPr>
                  <a:xfrm>
                    <a:off x="7530242" y="5757402"/>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5" name="Google Shape;865;p58"/>
                  <p:cNvSpPr/>
                  <p:nvPr/>
                </p:nvSpPr>
                <p:spPr>
                  <a:xfrm>
                    <a:off x="7784145" y="5774173"/>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6" name="Google Shape;866;p58"/>
                  <p:cNvSpPr/>
                  <p:nvPr/>
                </p:nvSpPr>
                <p:spPr>
                  <a:xfrm>
                    <a:off x="7155483" y="5460844"/>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7" name="Google Shape;867;p58"/>
                  <p:cNvSpPr/>
                  <p:nvPr/>
                </p:nvSpPr>
                <p:spPr>
                  <a:xfrm>
                    <a:off x="7506271" y="5156753"/>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8" name="Google Shape;868;p58"/>
                  <p:cNvSpPr/>
                  <p:nvPr/>
                </p:nvSpPr>
                <p:spPr>
                  <a:xfrm>
                    <a:off x="7677431" y="5646700"/>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9" name="Google Shape;869;p58"/>
                  <p:cNvSpPr/>
                  <p:nvPr/>
                </p:nvSpPr>
                <p:spPr>
                  <a:xfrm>
                    <a:off x="6881288" y="5343433"/>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70" name="Google Shape;870;p58"/>
                  <p:cNvSpPr/>
                  <p:nvPr/>
                </p:nvSpPr>
                <p:spPr>
                  <a:xfrm>
                    <a:off x="7519455" y="5363159"/>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71" name="Google Shape;871;p58"/>
                  <p:cNvSpPr/>
                  <p:nvPr/>
                </p:nvSpPr>
                <p:spPr>
                  <a:xfrm>
                    <a:off x="7463466" y="5871876"/>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72" name="Google Shape;872;p58"/>
                  <p:cNvSpPr/>
                  <p:nvPr/>
                </p:nvSpPr>
                <p:spPr>
                  <a:xfrm>
                    <a:off x="8082030" y="5251669"/>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73" name="Google Shape;873;p58"/>
                  <p:cNvSpPr/>
                  <p:nvPr/>
                </p:nvSpPr>
                <p:spPr>
                  <a:xfrm>
                    <a:off x="8138013" y="4973113"/>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874" name="Google Shape;874;p58"/>
                  <p:cNvSpPr/>
                  <p:nvPr/>
                </p:nvSpPr>
                <p:spPr>
                  <a:xfrm>
                    <a:off x="7184864" y="5162576"/>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875" name="Google Shape;875;p58"/>
                  <p:cNvSpPr/>
                  <p:nvPr/>
                </p:nvSpPr>
                <p:spPr>
                  <a:xfrm>
                    <a:off x="6887215" y="6143525"/>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876" name="Google Shape;876;p58"/>
                  <p:cNvSpPr/>
                  <p:nvPr/>
                </p:nvSpPr>
                <p:spPr>
                  <a:xfrm>
                    <a:off x="7131508" y="6098884"/>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877" name="Google Shape;877;p58"/>
                  <p:cNvSpPr/>
                  <p:nvPr/>
                </p:nvSpPr>
                <p:spPr>
                  <a:xfrm>
                    <a:off x="6853486" y="4938513"/>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878" name="Google Shape;878;p58"/>
                  <p:cNvSpPr/>
                  <p:nvPr/>
                </p:nvSpPr>
                <p:spPr>
                  <a:xfrm>
                    <a:off x="6876028" y="5073487"/>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79" name="Google Shape;879;p58"/>
                  <p:cNvSpPr/>
                  <p:nvPr/>
                </p:nvSpPr>
                <p:spPr>
                  <a:xfrm>
                    <a:off x="6947944" y="5740488"/>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80" name="Google Shape;880;p58"/>
                  <p:cNvSpPr/>
                  <p:nvPr/>
                </p:nvSpPr>
                <p:spPr>
                  <a:xfrm>
                    <a:off x="7069782" y="5687583"/>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81" name="Google Shape;881;p58"/>
                  <p:cNvSpPr/>
                  <p:nvPr/>
                </p:nvSpPr>
                <p:spPr>
                  <a:xfrm>
                    <a:off x="7793213" y="4958883"/>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82" name="Google Shape;882;p58"/>
                  <p:cNvSpPr/>
                  <p:nvPr/>
                </p:nvSpPr>
                <p:spPr>
                  <a:xfrm>
                    <a:off x="7627836" y="6015864"/>
                    <a:ext cx="85611" cy="81952"/>
                  </a:xfrm>
                  <a:prstGeom prst="ellipse">
                    <a:avLst/>
                  </a:prstGeom>
                  <a:solidFill>
                    <a:srgbClr val="CC4CEA"/>
                  </a:solidFill>
                  <a:ln w="12700" cap="flat" cmpd="sng">
                    <a:solidFill>
                      <a:srgbClr val="CC4CEA"/>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883" name="Google Shape;883;p58"/>
                <p:cNvGrpSpPr/>
                <p:nvPr/>
              </p:nvGrpSpPr>
              <p:grpSpPr>
                <a:xfrm>
                  <a:off x="5860389" y="2922941"/>
                  <a:ext cx="799974" cy="590669"/>
                  <a:chOff x="5231985" y="5343336"/>
                  <a:chExt cx="799974" cy="590669"/>
                </a:xfrm>
              </p:grpSpPr>
              <p:sp>
                <p:nvSpPr>
                  <p:cNvPr id="884" name="Google Shape;884;p58"/>
                  <p:cNvSpPr/>
                  <p:nvPr/>
                </p:nvSpPr>
                <p:spPr>
                  <a:xfrm>
                    <a:off x="5351436" y="5692396"/>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85" name="Google Shape;885;p58"/>
                  <p:cNvSpPr/>
                  <p:nvPr/>
                </p:nvSpPr>
                <p:spPr>
                  <a:xfrm>
                    <a:off x="5570633" y="5583270"/>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86" name="Google Shape;886;p58"/>
                  <p:cNvSpPr/>
                  <p:nvPr/>
                </p:nvSpPr>
                <p:spPr>
                  <a:xfrm>
                    <a:off x="5692445" y="5737579"/>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87" name="Google Shape;887;p58"/>
                  <p:cNvSpPr/>
                  <p:nvPr/>
                </p:nvSpPr>
                <p:spPr>
                  <a:xfrm>
                    <a:off x="5946348" y="5754350"/>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88" name="Google Shape;888;p58"/>
                  <p:cNvSpPr/>
                  <p:nvPr/>
                </p:nvSpPr>
                <p:spPr>
                  <a:xfrm>
                    <a:off x="5839634" y="5626877"/>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89" name="Google Shape;889;p58"/>
                  <p:cNvSpPr/>
                  <p:nvPr/>
                </p:nvSpPr>
                <p:spPr>
                  <a:xfrm>
                    <a:off x="5681658" y="5343336"/>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90" name="Google Shape;890;p58"/>
                  <p:cNvSpPr/>
                  <p:nvPr/>
                </p:nvSpPr>
                <p:spPr>
                  <a:xfrm>
                    <a:off x="5625669" y="5852053"/>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91" name="Google Shape;891;p58"/>
                  <p:cNvSpPr/>
                  <p:nvPr/>
                </p:nvSpPr>
                <p:spPr>
                  <a:xfrm>
                    <a:off x="5231985" y="5667760"/>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sp>
            <p:nvSpPr>
              <p:cNvPr id="892" name="Google Shape;892;p58"/>
              <p:cNvSpPr/>
              <p:nvPr/>
            </p:nvSpPr>
            <p:spPr>
              <a:xfrm>
                <a:off x="4326399" y="4248785"/>
                <a:ext cx="2714111" cy="961396"/>
              </a:xfrm>
              <a:prstGeom prst="flowChartAlternateProcess">
                <a:avLst/>
              </a:prstGeom>
              <a:noFill/>
              <a:ln w="9525" cap="flat" cmpd="sng">
                <a:solidFill>
                  <a:srgbClr val="7F7F7F"/>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893" name="Google Shape;893;p58"/>
              <p:cNvSpPr/>
              <p:nvPr/>
            </p:nvSpPr>
            <p:spPr>
              <a:xfrm>
                <a:off x="4739008" y="4598154"/>
                <a:ext cx="1307337" cy="787420"/>
              </a:xfrm>
              <a:prstGeom prst="flowChartAlternateProcess">
                <a:avLst/>
              </a:prstGeom>
              <a:solidFill>
                <a:srgbClr val="A8D7E0"/>
              </a:solidFill>
              <a:ln w="9525" cap="flat" cmpd="sng">
                <a:solidFill>
                  <a:srgbClr val="7F7F7F"/>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4" name="Google Shape;894;p58"/>
              <p:cNvSpPr txBox="1"/>
              <p:nvPr/>
            </p:nvSpPr>
            <p:spPr>
              <a:xfrm>
                <a:off x="2626071" y="4456422"/>
                <a:ext cx="1950260" cy="4571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chemeClr val="dk1"/>
                    </a:solidFill>
                    <a:latin typeface="Calibri"/>
                    <a:ea typeface="Calibri"/>
                    <a:cs typeface="Calibri"/>
                    <a:sym typeface="Calibri"/>
                  </a:rPr>
                  <a:t>Macaronesia</a:t>
                </a:r>
                <a:br>
                  <a:rPr lang="en-US" sz="1333" b="1">
                    <a:solidFill>
                      <a:schemeClr val="dk1"/>
                    </a:solidFill>
                    <a:latin typeface="Calibri"/>
                    <a:ea typeface="Calibri"/>
                    <a:cs typeface="Calibri"/>
                    <a:sym typeface="Calibri"/>
                  </a:rPr>
                </a:br>
                <a:r>
                  <a:rPr lang="en-US" sz="1333" b="1">
                    <a:solidFill>
                      <a:schemeClr val="dk1"/>
                    </a:solidFill>
                    <a:latin typeface="Calibri"/>
                    <a:ea typeface="Calibri"/>
                    <a:cs typeface="Calibri"/>
                    <a:sym typeface="Calibri"/>
                  </a:rPr>
                  <a:t>meta-archipelago</a:t>
                </a:r>
                <a:endParaRPr sz="1333">
                  <a:solidFill>
                    <a:schemeClr val="dk1"/>
                  </a:solidFill>
                  <a:latin typeface="Calibri"/>
                  <a:ea typeface="Calibri"/>
                  <a:cs typeface="Calibri"/>
                  <a:sym typeface="Calibri"/>
                </a:endParaRPr>
              </a:p>
            </p:txBody>
          </p:sp>
          <p:grpSp>
            <p:nvGrpSpPr>
              <p:cNvPr id="895" name="Google Shape;895;p58"/>
              <p:cNvGrpSpPr/>
              <p:nvPr/>
            </p:nvGrpSpPr>
            <p:grpSpPr>
              <a:xfrm>
                <a:off x="4526198" y="4417458"/>
                <a:ext cx="2454092" cy="684010"/>
                <a:chOff x="2027500" y="1723766"/>
                <a:chExt cx="1090528" cy="324186"/>
              </a:xfrm>
            </p:grpSpPr>
            <p:grpSp>
              <p:nvGrpSpPr>
                <p:cNvPr id="896" name="Google Shape;896;p58"/>
                <p:cNvGrpSpPr/>
                <p:nvPr/>
              </p:nvGrpSpPr>
              <p:grpSpPr>
                <a:xfrm>
                  <a:off x="2751357" y="1968495"/>
                  <a:ext cx="357537" cy="79457"/>
                  <a:chOff x="2751357" y="1968495"/>
                  <a:chExt cx="357537" cy="79457"/>
                </a:xfrm>
              </p:grpSpPr>
              <p:sp>
                <p:nvSpPr>
                  <p:cNvPr id="897" name="Google Shape;897;p58"/>
                  <p:cNvSpPr/>
                  <p:nvPr/>
                </p:nvSpPr>
                <p:spPr>
                  <a:xfrm>
                    <a:off x="2751357" y="1968495"/>
                    <a:ext cx="206953" cy="79457"/>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solidFill>
                      <a:srgbClr val="507E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898" name="Google Shape;898;p58"/>
                  <p:cNvSpPr/>
                  <p:nvPr/>
                </p:nvSpPr>
                <p:spPr>
                  <a:xfrm>
                    <a:off x="3028638" y="1973146"/>
                    <a:ext cx="80256" cy="45719"/>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solidFill>
                      <a:srgbClr val="507E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nvGrpSpPr>
                <p:cNvPr id="899" name="Google Shape;899;p58"/>
                <p:cNvGrpSpPr/>
                <p:nvPr/>
              </p:nvGrpSpPr>
              <p:grpSpPr>
                <a:xfrm>
                  <a:off x="2027500" y="1723766"/>
                  <a:ext cx="245916" cy="98572"/>
                  <a:chOff x="2027500" y="1723766"/>
                  <a:chExt cx="245916" cy="98572"/>
                </a:xfrm>
              </p:grpSpPr>
              <p:sp>
                <p:nvSpPr>
                  <p:cNvPr id="900" name="Google Shape;900;p58"/>
                  <p:cNvSpPr/>
                  <p:nvPr/>
                </p:nvSpPr>
                <p:spPr>
                  <a:xfrm>
                    <a:off x="2027500" y="1776619"/>
                    <a:ext cx="80256" cy="45719"/>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solidFill>
                      <a:srgbClr val="507E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901" name="Google Shape;901;p58"/>
                  <p:cNvSpPr/>
                  <p:nvPr/>
                </p:nvSpPr>
                <p:spPr>
                  <a:xfrm>
                    <a:off x="2155334" y="1723766"/>
                    <a:ext cx="118082" cy="64111"/>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solidFill>
                      <a:srgbClr val="507E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nvGrpSpPr>
                <p:cNvPr id="902" name="Google Shape;902;p58"/>
                <p:cNvGrpSpPr/>
                <p:nvPr/>
              </p:nvGrpSpPr>
              <p:grpSpPr>
                <a:xfrm>
                  <a:off x="2803532" y="1734751"/>
                  <a:ext cx="314496" cy="129345"/>
                  <a:chOff x="2803532" y="1734751"/>
                  <a:chExt cx="314496" cy="129345"/>
                </a:xfrm>
              </p:grpSpPr>
              <p:sp>
                <p:nvSpPr>
                  <p:cNvPr id="903" name="Google Shape;903;p58"/>
                  <p:cNvSpPr/>
                  <p:nvPr/>
                </p:nvSpPr>
                <p:spPr>
                  <a:xfrm>
                    <a:off x="2803532" y="1734751"/>
                    <a:ext cx="80256" cy="45719"/>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solidFill>
                      <a:srgbClr val="507E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904" name="Google Shape;904;p58"/>
                  <p:cNvSpPr/>
                  <p:nvPr/>
                </p:nvSpPr>
                <p:spPr>
                  <a:xfrm>
                    <a:off x="2999946" y="1757611"/>
                    <a:ext cx="118082" cy="64111"/>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solidFill>
                      <a:srgbClr val="507E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905" name="Google Shape;905;p58"/>
                  <p:cNvSpPr/>
                  <p:nvPr/>
                </p:nvSpPr>
                <p:spPr>
                  <a:xfrm>
                    <a:off x="2833247" y="1818377"/>
                    <a:ext cx="80256" cy="45719"/>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solidFill>
                      <a:srgbClr val="507E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nvGrpSpPr>
                <p:cNvPr id="906" name="Google Shape;906;p58"/>
                <p:cNvGrpSpPr/>
                <p:nvPr/>
              </p:nvGrpSpPr>
              <p:grpSpPr>
                <a:xfrm>
                  <a:off x="2212441" y="1847527"/>
                  <a:ext cx="340647" cy="131048"/>
                  <a:chOff x="2241107" y="1878882"/>
                  <a:chExt cx="340647" cy="131048"/>
                </a:xfrm>
              </p:grpSpPr>
              <p:sp>
                <p:nvSpPr>
                  <p:cNvPr id="907" name="Google Shape;907;p58"/>
                  <p:cNvSpPr/>
                  <p:nvPr/>
                </p:nvSpPr>
                <p:spPr>
                  <a:xfrm>
                    <a:off x="2463672" y="1945818"/>
                    <a:ext cx="118082" cy="64112"/>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solidFill>
                      <a:srgbClr val="BC8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908" name="Google Shape;908;p58"/>
                  <p:cNvSpPr/>
                  <p:nvPr/>
                </p:nvSpPr>
                <p:spPr>
                  <a:xfrm>
                    <a:off x="2241107" y="1929479"/>
                    <a:ext cx="139651" cy="73103"/>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solidFill>
                      <a:srgbClr val="BC8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909" name="Google Shape;909;p58"/>
                  <p:cNvSpPr/>
                  <p:nvPr/>
                </p:nvSpPr>
                <p:spPr>
                  <a:xfrm>
                    <a:off x="2378054" y="1878882"/>
                    <a:ext cx="86255" cy="64112"/>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solidFill>
                      <a:srgbClr val="BC8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grpSp>
          </p:grpSp>
          <p:sp>
            <p:nvSpPr>
              <p:cNvPr id="910" name="Google Shape;910;p58"/>
              <p:cNvSpPr txBox="1"/>
              <p:nvPr/>
            </p:nvSpPr>
            <p:spPr>
              <a:xfrm>
                <a:off x="4514724" y="4905390"/>
                <a:ext cx="1750260" cy="4571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chemeClr val="dk1"/>
                    </a:solidFill>
                    <a:latin typeface="Calibri"/>
                    <a:ea typeface="Calibri"/>
                    <a:cs typeface="Calibri"/>
                    <a:sym typeface="Calibri"/>
                  </a:rPr>
                  <a:t>Canary Islands</a:t>
                </a:r>
                <a:endParaRPr/>
              </a:p>
              <a:p>
                <a:pPr marL="0" marR="0" lvl="0" indent="0" algn="ctr" rtl="0">
                  <a:spcBef>
                    <a:spcPts val="0"/>
                  </a:spcBef>
                  <a:spcAft>
                    <a:spcPts val="0"/>
                  </a:spcAft>
                  <a:buNone/>
                </a:pPr>
                <a:r>
                  <a:rPr lang="en-US" sz="1333" b="1">
                    <a:solidFill>
                      <a:schemeClr val="dk1"/>
                    </a:solidFill>
                    <a:latin typeface="Calibri"/>
                    <a:ea typeface="Calibri"/>
                    <a:cs typeface="Calibri"/>
                    <a:sym typeface="Calibri"/>
                  </a:rPr>
                  <a:t>archipelago</a:t>
                </a:r>
                <a:endParaRPr/>
              </a:p>
            </p:txBody>
          </p:sp>
          <p:sp>
            <p:nvSpPr>
              <p:cNvPr id="911" name="Google Shape;911;p58"/>
              <p:cNvSpPr txBox="1"/>
              <p:nvPr/>
            </p:nvSpPr>
            <p:spPr>
              <a:xfrm>
                <a:off x="1045798" y="4511243"/>
                <a:ext cx="1687154" cy="2705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33" b="1">
                    <a:solidFill>
                      <a:schemeClr val="dk1"/>
                    </a:solidFill>
                    <a:latin typeface="Calibri"/>
                    <a:ea typeface="Calibri"/>
                    <a:cs typeface="Calibri"/>
                    <a:sym typeface="Calibri"/>
                  </a:rPr>
                  <a:t>Source region</a:t>
                </a:r>
                <a:endParaRPr/>
              </a:p>
            </p:txBody>
          </p:sp>
          <p:sp>
            <p:nvSpPr>
              <p:cNvPr id="912" name="Google Shape;912;p58"/>
              <p:cNvSpPr txBox="1"/>
              <p:nvPr/>
            </p:nvSpPr>
            <p:spPr>
              <a:xfrm>
                <a:off x="3015569" y="1630081"/>
                <a:ext cx="2088077" cy="3639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Dispersal</a:t>
                </a:r>
                <a:endParaRPr/>
              </a:p>
            </p:txBody>
          </p:sp>
          <p:sp>
            <p:nvSpPr>
              <p:cNvPr id="913" name="Google Shape;913;p58"/>
              <p:cNvSpPr txBox="1"/>
              <p:nvPr/>
            </p:nvSpPr>
            <p:spPr>
              <a:xfrm>
                <a:off x="4999688" y="1635576"/>
                <a:ext cx="1943108" cy="3639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Speciation</a:t>
                </a:r>
                <a:endParaRPr sz="2000">
                  <a:solidFill>
                    <a:schemeClr val="dk1"/>
                  </a:solidFill>
                  <a:latin typeface="Calibri"/>
                  <a:ea typeface="Calibri"/>
                  <a:cs typeface="Calibri"/>
                  <a:sym typeface="Calibri"/>
                </a:endParaRPr>
              </a:p>
            </p:txBody>
          </p:sp>
          <p:grpSp>
            <p:nvGrpSpPr>
              <p:cNvPr id="914" name="Google Shape;914;p58"/>
              <p:cNvGrpSpPr/>
              <p:nvPr/>
            </p:nvGrpSpPr>
            <p:grpSpPr>
              <a:xfrm>
                <a:off x="1312793" y="2442955"/>
                <a:ext cx="1532434" cy="1466199"/>
                <a:chOff x="-136121" y="2828297"/>
                <a:chExt cx="1532434" cy="1466199"/>
              </a:xfrm>
            </p:grpSpPr>
            <p:sp>
              <p:nvSpPr>
                <p:cNvPr id="915" name="Google Shape;915;p58"/>
                <p:cNvSpPr/>
                <p:nvPr/>
              </p:nvSpPr>
              <p:spPr>
                <a:xfrm>
                  <a:off x="-136121" y="2828297"/>
                  <a:ext cx="1532434" cy="1466199"/>
                </a:xfrm>
                <a:prstGeom prst="rect">
                  <a:avLst/>
                </a:prstGeom>
                <a:solidFill>
                  <a:schemeClr val="lt1"/>
                </a:solidFill>
                <a:ln w="12700" cap="flat" cmpd="sng">
                  <a:solidFill>
                    <a:srgbClr val="A5A5A5"/>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grpSp>
              <p:nvGrpSpPr>
                <p:cNvPr id="916" name="Google Shape;916;p58"/>
                <p:cNvGrpSpPr/>
                <p:nvPr/>
              </p:nvGrpSpPr>
              <p:grpSpPr>
                <a:xfrm>
                  <a:off x="-103031" y="2934186"/>
                  <a:ext cx="1418716" cy="1254419"/>
                  <a:chOff x="-1762683" y="2858522"/>
                  <a:chExt cx="1418716" cy="1254419"/>
                </a:xfrm>
              </p:grpSpPr>
              <p:sp>
                <p:nvSpPr>
                  <p:cNvPr id="917" name="Google Shape;917;p58"/>
                  <p:cNvSpPr/>
                  <p:nvPr/>
                </p:nvSpPr>
                <p:spPr>
                  <a:xfrm>
                    <a:off x="-1762683" y="3520421"/>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18" name="Google Shape;918;p58"/>
                  <p:cNvSpPr/>
                  <p:nvPr/>
                </p:nvSpPr>
                <p:spPr>
                  <a:xfrm>
                    <a:off x="-1613618" y="3844957"/>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19" name="Google Shape;919;p58"/>
                  <p:cNvSpPr/>
                  <p:nvPr/>
                </p:nvSpPr>
                <p:spPr>
                  <a:xfrm>
                    <a:off x="-1276706" y="3968860"/>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0" name="Google Shape;920;p58"/>
                  <p:cNvSpPr/>
                  <p:nvPr/>
                </p:nvSpPr>
                <p:spPr>
                  <a:xfrm>
                    <a:off x="-1322375" y="3644324"/>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1" name="Google Shape;921;p58"/>
                  <p:cNvSpPr/>
                  <p:nvPr/>
                </p:nvSpPr>
                <p:spPr>
                  <a:xfrm>
                    <a:off x="-1103178" y="353519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2" name="Google Shape;922;p58"/>
                  <p:cNvSpPr/>
                  <p:nvPr/>
                </p:nvSpPr>
                <p:spPr>
                  <a:xfrm>
                    <a:off x="-1506904" y="3374833"/>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3" name="Google Shape;923;p58"/>
                  <p:cNvSpPr/>
                  <p:nvPr/>
                </p:nvSpPr>
                <p:spPr>
                  <a:xfrm>
                    <a:off x="-981366" y="3689507"/>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4" name="Google Shape;924;p58"/>
                  <p:cNvSpPr/>
                  <p:nvPr/>
                </p:nvSpPr>
                <p:spPr>
                  <a:xfrm>
                    <a:off x="-727463" y="370627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5" name="Google Shape;925;p58"/>
                  <p:cNvSpPr/>
                  <p:nvPr/>
                </p:nvSpPr>
                <p:spPr>
                  <a:xfrm>
                    <a:off x="-1356125" y="339294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6" name="Google Shape;926;p58"/>
                  <p:cNvSpPr/>
                  <p:nvPr/>
                </p:nvSpPr>
                <p:spPr>
                  <a:xfrm>
                    <a:off x="-1005337" y="308885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7" name="Google Shape;927;p58"/>
                  <p:cNvSpPr/>
                  <p:nvPr/>
                </p:nvSpPr>
                <p:spPr>
                  <a:xfrm>
                    <a:off x="-877803" y="3621390"/>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8" name="Google Shape;928;p58"/>
                  <p:cNvSpPr/>
                  <p:nvPr/>
                </p:nvSpPr>
                <p:spPr>
                  <a:xfrm>
                    <a:off x="-1630320" y="327553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9" name="Google Shape;929;p58"/>
                  <p:cNvSpPr/>
                  <p:nvPr/>
                </p:nvSpPr>
                <p:spPr>
                  <a:xfrm>
                    <a:off x="-992153" y="3295264"/>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30" name="Google Shape;930;p58"/>
                  <p:cNvSpPr/>
                  <p:nvPr/>
                </p:nvSpPr>
                <p:spPr>
                  <a:xfrm>
                    <a:off x="-1048142" y="3803981"/>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31" name="Google Shape;931;p58"/>
                  <p:cNvSpPr/>
                  <p:nvPr/>
                </p:nvSpPr>
                <p:spPr>
                  <a:xfrm>
                    <a:off x="-429578" y="3183774"/>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32" name="Google Shape;932;p58"/>
                  <p:cNvSpPr/>
                  <p:nvPr/>
                </p:nvSpPr>
                <p:spPr>
                  <a:xfrm>
                    <a:off x="-460701" y="3026205"/>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33" name="Google Shape;933;p58"/>
                  <p:cNvSpPr/>
                  <p:nvPr/>
                </p:nvSpPr>
                <p:spPr>
                  <a:xfrm>
                    <a:off x="-1326744" y="3094681"/>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34" name="Google Shape;934;p58"/>
                  <p:cNvSpPr/>
                  <p:nvPr/>
                </p:nvSpPr>
                <p:spPr>
                  <a:xfrm>
                    <a:off x="-1726912" y="3345141"/>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35" name="Google Shape;935;p58"/>
                  <p:cNvSpPr/>
                  <p:nvPr/>
                </p:nvSpPr>
                <p:spPr>
                  <a:xfrm>
                    <a:off x="-1380100" y="403098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36" name="Google Shape;936;p58"/>
                  <p:cNvSpPr/>
                  <p:nvPr/>
                </p:nvSpPr>
                <p:spPr>
                  <a:xfrm>
                    <a:off x="-992399" y="2858522"/>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37" name="Google Shape;937;p58"/>
                  <p:cNvSpPr/>
                  <p:nvPr/>
                </p:nvSpPr>
                <p:spPr>
                  <a:xfrm>
                    <a:off x="-969857" y="2993496"/>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38" name="Google Shape;938;p58"/>
                  <p:cNvSpPr/>
                  <p:nvPr/>
                </p:nvSpPr>
                <p:spPr>
                  <a:xfrm>
                    <a:off x="-1563664" y="3672593"/>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39" name="Google Shape;939;p58"/>
                  <p:cNvSpPr/>
                  <p:nvPr/>
                </p:nvSpPr>
                <p:spPr>
                  <a:xfrm>
                    <a:off x="-1441826" y="361968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40" name="Google Shape;940;p58"/>
                  <p:cNvSpPr/>
                  <p:nvPr/>
                </p:nvSpPr>
                <p:spPr>
                  <a:xfrm>
                    <a:off x="-718395" y="289098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41" name="Google Shape;941;p58"/>
                  <p:cNvSpPr/>
                  <p:nvPr/>
                </p:nvSpPr>
                <p:spPr>
                  <a:xfrm>
                    <a:off x="-883772" y="394796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42" name="Google Shape;942;p58"/>
                  <p:cNvSpPr/>
                  <p:nvPr/>
                </p:nvSpPr>
                <p:spPr>
                  <a:xfrm>
                    <a:off x="-1174344" y="3247081"/>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43" name="Google Shape;943;p58"/>
                  <p:cNvSpPr/>
                  <p:nvPr/>
                </p:nvSpPr>
                <p:spPr>
                  <a:xfrm>
                    <a:off x="-1021944" y="3399481"/>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44" name="Google Shape;944;p58"/>
                  <p:cNvSpPr/>
                  <p:nvPr/>
                </p:nvSpPr>
                <p:spPr>
                  <a:xfrm>
                    <a:off x="-850437" y="3459966"/>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45" name="Google Shape;945;p58"/>
                  <p:cNvSpPr/>
                  <p:nvPr/>
                </p:nvSpPr>
                <p:spPr>
                  <a:xfrm>
                    <a:off x="-690678" y="360293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46" name="Google Shape;946;p58"/>
                  <p:cNvSpPr/>
                  <p:nvPr/>
                </p:nvSpPr>
                <p:spPr>
                  <a:xfrm>
                    <a:off x="-1221413" y="3762377"/>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47" name="Google Shape;947;p58"/>
                  <p:cNvSpPr/>
                  <p:nvPr/>
                </p:nvSpPr>
                <p:spPr>
                  <a:xfrm>
                    <a:off x="-752084" y="3067904"/>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48" name="Google Shape;948;p58"/>
                  <p:cNvSpPr/>
                  <p:nvPr/>
                </p:nvSpPr>
                <p:spPr>
                  <a:xfrm>
                    <a:off x="-774238" y="325858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49" name="Google Shape;949;p58"/>
                  <p:cNvSpPr/>
                  <p:nvPr/>
                </p:nvSpPr>
                <p:spPr>
                  <a:xfrm>
                    <a:off x="-1142612" y="302692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50" name="Google Shape;950;p58"/>
                  <p:cNvSpPr/>
                  <p:nvPr/>
                </p:nvSpPr>
                <p:spPr>
                  <a:xfrm>
                    <a:off x="-640676" y="3270947"/>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51" name="Google Shape;951;p58"/>
                  <p:cNvSpPr/>
                  <p:nvPr/>
                </p:nvSpPr>
                <p:spPr>
                  <a:xfrm>
                    <a:off x="-695055" y="336660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52" name="Google Shape;952;p58"/>
                  <p:cNvSpPr/>
                  <p:nvPr/>
                </p:nvSpPr>
                <p:spPr>
                  <a:xfrm>
                    <a:off x="-691734" y="314030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53" name="Google Shape;953;p58"/>
                  <p:cNvSpPr/>
                  <p:nvPr/>
                </p:nvSpPr>
                <p:spPr>
                  <a:xfrm>
                    <a:off x="-1123956" y="340457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54" name="Google Shape;954;p58"/>
                  <p:cNvSpPr/>
                  <p:nvPr/>
                </p:nvSpPr>
                <p:spPr>
                  <a:xfrm>
                    <a:off x="-1416491" y="373863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55" name="Google Shape;955;p58"/>
                  <p:cNvSpPr/>
                  <p:nvPr/>
                </p:nvSpPr>
                <p:spPr>
                  <a:xfrm>
                    <a:off x="-869544" y="3551881"/>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56" name="Google Shape;956;p58"/>
                  <p:cNvSpPr/>
                  <p:nvPr/>
                </p:nvSpPr>
                <p:spPr>
                  <a:xfrm>
                    <a:off x="-1330880" y="386619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57" name="Google Shape;957;p58"/>
                  <p:cNvSpPr/>
                  <p:nvPr/>
                </p:nvSpPr>
                <p:spPr>
                  <a:xfrm>
                    <a:off x="-827338" y="3714323"/>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58" name="Google Shape;958;p58"/>
                  <p:cNvSpPr/>
                  <p:nvPr/>
                </p:nvSpPr>
                <p:spPr>
                  <a:xfrm>
                    <a:off x="-568104" y="3358505"/>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59" name="Google Shape;959;p58"/>
                  <p:cNvSpPr/>
                  <p:nvPr/>
                </p:nvSpPr>
                <p:spPr>
                  <a:xfrm>
                    <a:off x="-850738" y="3161543"/>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60" name="Google Shape;960;p58"/>
                  <p:cNvSpPr/>
                  <p:nvPr/>
                </p:nvSpPr>
                <p:spPr>
                  <a:xfrm>
                    <a:off x="-717144" y="3704281"/>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61" name="Google Shape;961;p58"/>
                  <p:cNvSpPr/>
                  <p:nvPr/>
                </p:nvSpPr>
                <p:spPr>
                  <a:xfrm>
                    <a:off x="-588348" y="2897954"/>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62" name="Google Shape;962;p58"/>
                  <p:cNvSpPr/>
                  <p:nvPr/>
                </p:nvSpPr>
                <p:spPr>
                  <a:xfrm>
                    <a:off x="-1307855" y="3197342"/>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63" name="Google Shape;963;p58"/>
                  <p:cNvSpPr/>
                  <p:nvPr/>
                </p:nvSpPr>
                <p:spPr>
                  <a:xfrm>
                    <a:off x="-1527076" y="3515535"/>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64" name="Google Shape;964;p58"/>
                  <p:cNvSpPr/>
                  <p:nvPr/>
                </p:nvSpPr>
                <p:spPr>
                  <a:xfrm>
                    <a:off x="-1142612" y="3151463"/>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65" name="Google Shape;965;p58"/>
                  <p:cNvSpPr/>
                  <p:nvPr/>
                </p:nvSpPr>
                <p:spPr>
                  <a:xfrm>
                    <a:off x="-936626" y="380932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66" name="Google Shape;966;p58"/>
                  <p:cNvSpPr/>
                  <p:nvPr/>
                </p:nvSpPr>
                <p:spPr>
                  <a:xfrm>
                    <a:off x="-564744" y="3856681"/>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67" name="Google Shape;967;p58"/>
                  <p:cNvSpPr/>
                  <p:nvPr/>
                </p:nvSpPr>
                <p:spPr>
                  <a:xfrm>
                    <a:off x="-584176" y="3974062"/>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68" name="Google Shape;968;p58"/>
                  <p:cNvSpPr/>
                  <p:nvPr/>
                </p:nvSpPr>
                <p:spPr>
                  <a:xfrm>
                    <a:off x="-1487027" y="3219706"/>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69" name="Google Shape;969;p58"/>
                  <p:cNvSpPr/>
                  <p:nvPr/>
                </p:nvSpPr>
                <p:spPr>
                  <a:xfrm>
                    <a:off x="-1224433" y="3362064"/>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70" name="Google Shape;970;p58"/>
                  <p:cNvSpPr/>
                  <p:nvPr/>
                </p:nvSpPr>
                <p:spPr>
                  <a:xfrm>
                    <a:off x="-1243865" y="3479445"/>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71" name="Google Shape;971;p58"/>
                  <p:cNvSpPr/>
                  <p:nvPr/>
                </p:nvSpPr>
                <p:spPr>
                  <a:xfrm>
                    <a:off x="-1208750" y="292998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72" name="Google Shape;972;p58"/>
                  <p:cNvSpPr/>
                  <p:nvPr/>
                </p:nvSpPr>
                <p:spPr>
                  <a:xfrm>
                    <a:off x="-908247" y="3053705"/>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73" name="Google Shape;973;p58"/>
                  <p:cNvSpPr/>
                  <p:nvPr/>
                </p:nvSpPr>
                <p:spPr>
                  <a:xfrm>
                    <a:off x="-965588" y="318972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74" name="Google Shape;974;p58"/>
                  <p:cNvSpPr/>
                  <p:nvPr/>
                </p:nvSpPr>
                <p:spPr>
                  <a:xfrm>
                    <a:off x="-513931" y="3600860"/>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75" name="Google Shape;975;p58"/>
                  <p:cNvSpPr/>
                  <p:nvPr/>
                </p:nvSpPr>
                <p:spPr>
                  <a:xfrm>
                    <a:off x="-617325" y="366298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76" name="Google Shape;976;p58"/>
                  <p:cNvSpPr/>
                  <p:nvPr/>
                </p:nvSpPr>
                <p:spPr>
                  <a:xfrm>
                    <a:off x="-568105" y="349819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77" name="Google Shape;977;p58"/>
                  <p:cNvSpPr/>
                  <p:nvPr/>
                </p:nvSpPr>
                <p:spPr>
                  <a:xfrm>
                    <a:off x="-1024113" y="359601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78" name="Google Shape;978;p58"/>
                  <p:cNvSpPr/>
                  <p:nvPr/>
                </p:nvSpPr>
                <p:spPr>
                  <a:xfrm>
                    <a:off x="-1127507" y="365814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79" name="Google Shape;979;p58"/>
                  <p:cNvSpPr/>
                  <p:nvPr/>
                </p:nvSpPr>
                <p:spPr>
                  <a:xfrm>
                    <a:off x="-1208750" y="3878193"/>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80" name="Google Shape;980;p58"/>
                  <p:cNvSpPr/>
                  <p:nvPr/>
                </p:nvSpPr>
                <p:spPr>
                  <a:xfrm>
                    <a:off x="-1525815" y="3811072"/>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81" name="Google Shape;981;p58"/>
                  <p:cNvSpPr/>
                  <p:nvPr/>
                </p:nvSpPr>
                <p:spPr>
                  <a:xfrm>
                    <a:off x="-1440204" y="3938633"/>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82" name="Google Shape;982;p58"/>
                  <p:cNvSpPr/>
                  <p:nvPr/>
                </p:nvSpPr>
                <p:spPr>
                  <a:xfrm>
                    <a:off x="-1675148" y="3465920"/>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83" name="Google Shape;983;p58"/>
                  <p:cNvSpPr/>
                  <p:nvPr/>
                </p:nvSpPr>
                <p:spPr>
                  <a:xfrm>
                    <a:off x="-1589537" y="3593481"/>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84" name="Google Shape;984;p58"/>
                  <p:cNvSpPr/>
                  <p:nvPr/>
                </p:nvSpPr>
                <p:spPr>
                  <a:xfrm>
                    <a:off x="-701503" y="325784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85" name="Google Shape;985;p58"/>
                  <p:cNvSpPr/>
                  <p:nvPr/>
                </p:nvSpPr>
                <p:spPr>
                  <a:xfrm>
                    <a:off x="-615892" y="3385410"/>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86" name="Google Shape;986;p58"/>
                  <p:cNvSpPr/>
                  <p:nvPr/>
                </p:nvSpPr>
                <p:spPr>
                  <a:xfrm>
                    <a:off x="-1659104" y="3609567"/>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87" name="Google Shape;987;p58"/>
                  <p:cNvSpPr/>
                  <p:nvPr/>
                </p:nvSpPr>
                <p:spPr>
                  <a:xfrm>
                    <a:off x="-1573493" y="373712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88" name="Google Shape;988;p58"/>
                  <p:cNvSpPr/>
                  <p:nvPr/>
                </p:nvSpPr>
                <p:spPr>
                  <a:xfrm>
                    <a:off x="-776893" y="3386116"/>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89" name="Google Shape;989;p58"/>
                  <p:cNvSpPr/>
                  <p:nvPr/>
                </p:nvSpPr>
                <p:spPr>
                  <a:xfrm>
                    <a:off x="-691282" y="3513677"/>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90" name="Google Shape;990;p58"/>
                  <p:cNvSpPr/>
                  <p:nvPr/>
                </p:nvSpPr>
                <p:spPr>
                  <a:xfrm>
                    <a:off x="-1264091" y="389103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91" name="Google Shape;991;p58"/>
                  <p:cNvSpPr/>
                  <p:nvPr/>
                </p:nvSpPr>
                <p:spPr>
                  <a:xfrm>
                    <a:off x="-1178480" y="401859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92" name="Google Shape;992;p58"/>
                  <p:cNvSpPr/>
                  <p:nvPr/>
                </p:nvSpPr>
                <p:spPr>
                  <a:xfrm>
                    <a:off x="-653093" y="3067181"/>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93" name="Google Shape;993;p58"/>
                  <p:cNvSpPr/>
                  <p:nvPr/>
                </p:nvSpPr>
                <p:spPr>
                  <a:xfrm>
                    <a:off x="-567482" y="3194742"/>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94" name="Google Shape;994;p58"/>
                  <p:cNvSpPr/>
                  <p:nvPr/>
                </p:nvSpPr>
                <p:spPr>
                  <a:xfrm>
                    <a:off x="-1459912" y="3471577"/>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95" name="Google Shape;995;p58"/>
                  <p:cNvSpPr/>
                  <p:nvPr/>
                </p:nvSpPr>
                <p:spPr>
                  <a:xfrm>
                    <a:off x="-1374301" y="3599138"/>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96" name="Google Shape;996;p58"/>
                  <p:cNvSpPr/>
                  <p:nvPr/>
                </p:nvSpPr>
                <p:spPr>
                  <a:xfrm>
                    <a:off x="-1142985" y="3835339"/>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97" name="Google Shape;997;p58"/>
                  <p:cNvSpPr/>
                  <p:nvPr/>
                </p:nvSpPr>
                <p:spPr>
                  <a:xfrm>
                    <a:off x="-1057374" y="3962900"/>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98" name="Google Shape;998;p58"/>
                  <p:cNvSpPr/>
                  <p:nvPr/>
                </p:nvSpPr>
                <p:spPr>
                  <a:xfrm>
                    <a:off x="-1421859" y="3576404"/>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999" name="Google Shape;999;p58"/>
                  <p:cNvSpPr/>
                  <p:nvPr/>
                </p:nvSpPr>
                <p:spPr>
                  <a:xfrm>
                    <a:off x="-1336248" y="3703965"/>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000" name="Google Shape;1000;p58"/>
                  <p:cNvSpPr/>
                  <p:nvPr/>
                </p:nvSpPr>
                <p:spPr>
                  <a:xfrm>
                    <a:off x="-1219190" y="3661822"/>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001" name="Google Shape;1001;p58"/>
                  <p:cNvSpPr/>
                  <p:nvPr/>
                </p:nvSpPr>
                <p:spPr>
                  <a:xfrm>
                    <a:off x="-1133579" y="3789383"/>
                    <a:ext cx="85611" cy="81952"/>
                  </a:xfrm>
                  <a:prstGeom prst="ellipse">
                    <a:avLst/>
                  </a:prstGeom>
                  <a:solidFill>
                    <a:srgbClr val="A5A5A5"/>
                  </a:solidFill>
                  <a:ln>
                    <a:noFill/>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grpSp>
          </p:grpSp>
        </p:grpSp>
        <p:grpSp>
          <p:nvGrpSpPr>
            <p:cNvPr id="1002" name="Google Shape;1002;p58"/>
            <p:cNvGrpSpPr/>
            <p:nvPr/>
          </p:nvGrpSpPr>
          <p:grpSpPr>
            <a:xfrm>
              <a:off x="4346720" y="2537826"/>
              <a:ext cx="472057" cy="477055"/>
              <a:chOff x="249625" y="3690497"/>
              <a:chExt cx="716598" cy="702484"/>
            </a:xfrm>
          </p:grpSpPr>
          <p:cxnSp>
            <p:nvCxnSpPr>
              <p:cNvPr id="1003" name="Google Shape;1003;p58"/>
              <p:cNvCxnSpPr/>
              <p:nvPr/>
            </p:nvCxnSpPr>
            <p:spPr>
              <a:xfrm rot="10800000" flipH="1">
                <a:off x="262724" y="4107095"/>
                <a:ext cx="295781" cy="285886"/>
              </a:xfrm>
              <a:prstGeom prst="straightConnector1">
                <a:avLst/>
              </a:prstGeom>
              <a:noFill/>
              <a:ln w="57150" cap="flat" cmpd="sng">
                <a:solidFill>
                  <a:srgbClr val="E2AC00"/>
                </a:solidFill>
                <a:prstDash val="solid"/>
                <a:miter lim="800000"/>
                <a:headEnd type="none" w="sm" len="sm"/>
                <a:tailEnd type="triangle" w="med" len="med"/>
              </a:ln>
            </p:spPr>
          </p:cxnSp>
          <p:cxnSp>
            <p:nvCxnSpPr>
              <p:cNvPr id="1004" name="Google Shape;1004;p58"/>
              <p:cNvCxnSpPr/>
              <p:nvPr/>
            </p:nvCxnSpPr>
            <p:spPr>
              <a:xfrm rot="10800000">
                <a:off x="666466" y="4107093"/>
                <a:ext cx="299757" cy="285888"/>
              </a:xfrm>
              <a:prstGeom prst="straightConnector1">
                <a:avLst/>
              </a:prstGeom>
              <a:noFill/>
              <a:ln w="57150" cap="flat" cmpd="sng">
                <a:solidFill>
                  <a:srgbClr val="E2AC00"/>
                </a:solidFill>
                <a:prstDash val="solid"/>
                <a:miter lim="800000"/>
                <a:headEnd type="none" w="sm" len="sm"/>
                <a:tailEnd type="triangle" w="med" len="med"/>
              </a:ln>
            </p:spPr>
          </p:cxnSp>
          <p:cxnSp>
            <p:nvCxnSpPr>
              <p:cNvPr id="1005" name="Google Shape;1005;p58"/>
              <p:cNvCxnSpPr/>
              <p:nvPr/>
            </p:nvCxnSpPr>
            <p:spPr>
              <a:xfrm flipH="1">
                <a:off x="648629" y="3690497"/>
                <a:ext cx="317594" cy="299131"/>
              </a:xfrm>
              <a:prstGeom prst="straightConnector1">
                <a:avLst/>
              </a:prstGeom>
              <a:noFill/>
              <a:ln w="57150" cap="flat" cmpd="sng">
                <a:solidFill>
                  <a:srgbClr val="E2AC00"/>
                </a:solidFill>
                <a:prstDash val="solid"/>
                <a:miter lim="800000"/>
                <a:headEnd type="none" w="sm" len="sm"/>
                <a:tailEnd type="triangle" w="med" len="med"/>
              </a:ln>
            </p:spPr>
          </p:cxnSp>
          <p:cxnSp>
            <p:nvCxnSpPr>
              <p:cNvPr id="1006" name="Google Shape;1006;p58"/>
              <p:cNvCxnSpPr/>
              <p:nvPr/>
            </p:nvCxnSpPr>
            <p:spPr>
              <a:xfrm>
                <a:off x="249625" y="3690499"/>
                <a:ext cx="295781" cy="299131"/>
              </a:xfrm>
              <a:prstGeom prst="straightConnector1">
                <a:avLst/>
              </a:prstGeom>
              <a:noFill/>
              <a:ln w="57150" cap="flat" cmpd="sng">
                <a:solidFill>
                  <a:srgbClr val="E2AC00"/>
                </a:solidFill>
                <a:prstDash val="solid"/>
                <a:miter lim="800000"/>
                <a:headEnd type="none" w="sm" len="sm"/>
                <a:tailEnd type="triangle" w="med" len="med"/>
              </a:ln>
            </p:spPr>
          </p:cxnSp>
        </p:grpSp>
        <p:grpSp>
          <p:nvGrpSpPr>
            <p:cNvPr id="1007" name="Google Shape;1007;p58"/>
            <p:cNvGrpSpPr/>
            <p:nvPr/>
          </p:nvGrpSpPr>
          <p:grpSpPr>
            <a:xfrm>
              <a:off x="2472854" y="3369675"/>
              <a:ext cx="799973" cy="590668"/>
              <a:chOff x="4416996" y="2929405"/>
              <a:chExt cx="799973" cy="590668"/>
            </a:xfrm>
          </p:grpSpPr>
          <p:sp>
            <p:nvSpPr>
              <p:cNvPr id="1008" name="Google Shape;1008;p58"/>
              <p:cNvSpPr/>
              <p:nvPr/>
            </p:nvSpPr>
            <p:spPr>
              <a:xfrm>
                <a:off x="4536447" y="3278465"/>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09" name="Google Shape;1009;p58"/>
              <p:cNvSpPr/>
              <p:nvPr/>
            </p:nvSpPr>
            <p:spPr>
              <a:xfrm>
                <a:off x="4755644" y="3169339"/>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0" name="Google Shape;1010;p58"/>
              <p:cNvSpPr/>
              <p:nvPr/>
            </p:nvSpPr>
            <p:spPr>
              <a:xfrm>
                <a:off x="4877456" y="3323647"/>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1" name="Google Shape;1011;p58"/>
              <p:cNvSpPr/>
              <p:nvPr/>
            </p:nvSpPr>
            <p:spPr>
              <a:xfrm>
                <a:off x="5131358" y="3340419"/>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2" name="Google Shape;1012;p58"/>
              <p:cNvSpPr/>
              <p:nvPr/>
            </p:nvSpPr>
            <p:spPr>
              <a:xfrm>
                <a:off x="5024646" y="3212945"/>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3" name="Google Shape;1013;p58"/>
              <p:cNvSpPr/>
              <p:nvPr/>
            </p:nvSpPr>
            <p:spPr>
              <a:xfrm>
                <a:off x="4866670" y="2929405"/>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4" name="Google Shape;1014;p58"/>
              <p:cNvSpPr/>
              <p:nvPr/>
            </p:nvSpPr>
            <p:spPr>
              <a:xfrm>
                <a:off x="4810680" y="3438121"/>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15" name="Google Shape;1015;p58"/>
              <p:cNvSpPr/>
              <p:nvPr/>
            </p:nvSpPr>
            <p:spPr>
              <a:xfrm>
                <a:off x="4416996" y="3253829"/>
                <a:ext cx="85611" cy="8195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87075" tIns="43525" rIns="87075" bIns="43525"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1016" name="Google Shape;1016;p58"/>
            <p:cNvGrpSpPr/>
            <p:nvPr/>
          </p:nvGrpSpPr>
          <p:grpSpPr>
            <a:xfrm>
              <a:off x="6089642" y="2459382"/>
              <a:ext cx="785887" cy="675702"/>
              <a:chOff x="122953" y="3660140"/>
              <a:chExt cx="1192999" cy="995004"/>
            </a:xfrm>
          </p:grpSpPr>
          <p:cxnSp>
            <p:nvCxnSpPr>
              <p:cNvPr id="1017" name="Google Shape;1017;p58"/>
              <p:cNvCxnSpPr/>
              <p:nvPr/>
            </p:nvCxnSpPr>
            <p:spPr>
              <a:xfrm rot="10800000" flipH="1">
                <a:off x="991742" y="3660140"/>
                <a:ext cx="295782" cy="285886"/>
              </a:xfrm>
              <a:prstGeom prst="straightConnector1">
                <a:avLst/>
              </a:prstGeom>
              <a:noFill/>
              <a:ln w="57150" cap="flat" cmpd="sng">
                <a:solidFill>
                  <a:srgbClr val="E2AC00"/>
                </a:solidFill>
                <a:prstDash val="solid"/>
                <a:miter lim="800000"/>
                <a:headEnd type="none" w="sm" len="sm"/>
                <a:tailEnd type="triangle" w="med" len="med"/>
              </a:ln>
            </p:spPr>
          </p:cxnSp>
          <p:cxnSp>
            <p:nvCxnSpPr>
              <p:cNvPr id="1018" name="Google Shape;1018;p58"/>
              <p:cNvCxnSpPr/>
              <p:nvPr/>
            </p:nvCxnSpPr>
            <p:spPr>
              <a:xfrm rot="10800000">
                <a:off x="122953" y="3706542"/>
                <a:ext cx="299757" cy="285884"/>
              </a:xfrm>
              <a:prstGeom prst="straightConnector1">
                <a:avLst/>
              </a:prstGeom>
              <a:noFill/>
              <a:ln w="57150" cap="flat" cmpd="sng">
                <a:solidFill>
                  <a:srgbClr val="E2AC00"/>
                </a:solidFill>
                <a:prstDash val="solid"/>
                <a:miter lim="800000"/>
                <a:headEnd type="none" w="sm" len="sm"/>
                <a:tailEnd type="triangle" w="med" len="med"/>
              </a:ln>
            </p:spPr>
          </p:cxnSp>
          <p:cxnSp>
            <p:nvCxnSpPr>
              <p:cNvPr id="1019" name="Google Shape;1019;p58"/>
              <p:cNvCxnSpPr/>
              <p:nvPr/>
            </p:nvCxnSpPr>
            <p:spPr>
              <a:xfrm flipH="1">
                <a:off x="134740" y="4356011"/>
                <a:ext cx="317593" cy="299133"/>
              </a:xfrm>
              <a:prstGeom prst="straightConnector1">
                <a:avLst/>
              </a:prstGeom>
              <a:noFill/>
              <a:ln w="57150" cap="flat" cmpd="sng">
                <a:solidFill>
                  <a:srgbClr val="E2AC00"/>
                </a:solidFill>
                <a:prstDash val="solid"/>
                <a:miter lim="800000"/>
                <a:headEnd type="none" w="sm" len="sm"/>
                <a:tailEnd type="triangle" w="med" len="med"/>
              </a:ln>
            </p:spPr>
          </p:cxnSp>
          <p:cxnSp>
            <p:nvCxnSpPr>
              <p:cNvPr id="1020" name="Google Shape;1020;p58"/>
              <p:cNvCxnSpPr/>
              <p:nvPr/>
            </p:nvCxnSpPr>
            <p:spPr>
              <a:xfrm>
                <a:off x="1020172" y="4352029"/>
                <a:ext cx="295780" cy="299129"/>
              </a:xfrm>
              <a:prstGeom prst="straightConnector1">
                <a:avLst/>
              </a:prstGeom>
              <a:noFill/>
              <a:ln w="57150" cap="flat" cmpd="sng">
                <a:solidFill>
                  <a:srgbClr val="E2AC00"/>
                </a:solidFill>
                <a:prstDash val="solid"/>
                <a:miter lim="800000"/>
                <a:headEnd type="none" w="sm" len="sm"/>
                <a:tailEnd type="triangle" w="med" len="med"/>
              </a:ln>
            </p:spPr>
          </p:cxnSp>
        </p:grpSp>
      </p:grpSp>
      <p:sp>
        <p:nvSpPr>
          <p:cNvPr id="1021" name="Google Shape;1021;p58"/>
          <p:cNvSpPr txBox="1"/>
          <p:nvPr/>
        </p:nvSpPr>
        <p:spPr>
          <a:xfrm>
            <a:off x="443060" y="1852526"/>
            <a:ext cx="1025276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a:solidFill>
                  <a:schemeClr val="dk1"/>
                </a:solidFill>
                <a:latin typeface="Calibri"/>
                <a:ea typeface="Calibri"/>
                <a:cs typeface="Calibri"/>
                <a:sym typeface="Calibri"/>
              </a:rPr>
              <a:t>HYPOTHESIS: </a:t>
            </a:r>
            <a:r>
              <a:rPr lang="en-US" sz="2500">
                <a:solidFill>
                  <a:schemeClr val="dk1"/>
                </a:solidFill>
                <a:latin typeface="Calibri"/>
                <a:ea typeface="Calibri"/>
                <a:cs typeface="Calibri"/>
                <a:sym typeface="Calibri"/>
              </a:rPr>
              <a:t>Dispersal and speciation shape the species assembly</a:t>
            </a:r>
            <a:endParaRPr/>
          </a:p>
          <a:p>
            <a:pPr marL="0" marR="0" lvl="0" indent="0" algn="ctr" rtl="0">
              <a:spcBef>
                <a:spcPts val="0"/>
              </a:spcBef>
              <a:spcAft>
                <a:spcPts val="0"/>
              </a:spcAft>
              <a:buNone/>
            </a:pPr>
            <a:endParaRPr sz="2500" b="1">
              <a:solidFill>
                <a:schemeClr val="dk1"/>
              </a:solidFill>
              <a:latin typeface="Calibri"/>
              <a:ea typeface="Calibri"/>
              <a:cs typeface="Calibri"/>
              <a:sym typeface="Calibri"/>
            </a:endParaRPr>
          </a:p>
        </p:txBody>
      </p:sp>
      <p:sp>
        <p:nvSpPr>
          <p:cNvPr id="1022" name="Google Shape;1022;p58"/>
          <p:cNvSpPr txBox="1"/>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3600"/>
              <a:buFont typeface="Calibri"/>
              <a:buNone/>
            </a:pPr>
            <a:endParaRPr sz="3600">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Functional diversity components</a:t>
            </a:r>
            <a:endParaRPr/>
          </a:p>
        </p:txBody>
      </p:sp>
      <p:cxnSp>
        <p:nvCxnSpPr>
          <p:cNvPr id="1023" name="Google Shape;1023;p58"/>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59"/>
          <p:cNvPicPr preferRelativeResize="0"/>
          <p:nvPr/>
        </p:nvPicPr>
        <p:blipFill rotWithShape="1">
          <a:blip r:embed="rId3">
            <a:alphaModFix/>
          </a:blip>
          <a:srcRect/>
          <a:stretch/>
        </p:blipFill>
        <p:spPr>
          <a:xfrm>
            <a:off x="2589051" y="2217808"/>
            <a:ext cx="2008725" cy="1811377"/>
          </a:xfrm>
          <a:prstGeom prst="rect">
            <a:avLst/>
          </a:prstGeom>
          <a:noFill/>
          <a:ln>
            <a:noFill/>
          </a:ln>
        </p:spPr>
      </p:pic>
      <p:pic>
        <p:nvPicPr>
          <p:cNvPr id="1029" name="Google Shape;1029;p59"/>
          <p:cNvPicPr preferRelativeResize="0"/>
          <p:nvPr/>
        </p:nvPicPr>
        <p:blipFill rotWithShape="1">
          <a:blip r:embed="rId4">
            <a:alphaModFix/>
          </a:blip>
          <a:srcRect/>
          <a:stretch/>
        </p:blipFill>
        <p:spPr>
          <a:xfrm>
            <a:off x="2640767" y="3959079"/>
            <a:ext cx="1870497" cy="207833"/>
          </a:xfrm>
          <a:prstGeom prst="rect">
            <a:avLst/>
          </a:prstGeom>
          <a:noFill/>
          <a:ln>
            <a:noFill/>
          </a:ln>
        </p:spPr>
      </p:pic>
      <p:pic>
        <p:nvPicPr>
          <p:cNvPr id="1030" name="Google Shape;1030;p59"/>
          <p:cNvPicPr preferRelativeResize="0"/>
          <p:nvPr/>
        </p:nvPicPr>
        <p:blipFill rotWithShape="1">
          <a:blip r:embed="rId5">
            <a:alphaModFix/>
          </a:blip>
          <a:srcRect/>
          <a:stretch/>
        </p:blipFill>
        <p:spPr>
          <a:xfrm>
            <a:off x="2081775" y="4319886"/>
            <a:ext cx="5766761" cy="2370720"/>
          </a:xfrm>
          <a:prstGeom prst="rect">
            <a:avLst/>
          </a:prstGeom>
          <a:noFill/>
          <a:ln>
            <a:noFill/>
          </a:ln>
        </p:spPr>
      </p:pic>
      <p:sp>
        <p:nvSpPr>
          <p:cNvPr id="1031" name="Google Shape;1031;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pic>
        <p:nvPicPr>
          <p:cNvPr id="1032" name="Google Shape;1032;p59"/>
          <p:cNvPicPr preferRelativeResize="0"/>
          <p:nvPr/>
        </p:nvPicPr>
        <p:blipFill rotWithShape="1">
          <a:blip r:embed="rId6">
            <a:alphaModFix/>
          </a:blip>
          <a:srcRect l="15966"/>
          <a:stretch/>
        </p:blipFill>
        <p:spPr>
          <a:xfrm>
            <a:off x="7546319" y="2129734"/>
            <a:ext cx="1866179" cy="1811804"/>
          </a:xfrm>
          <a:prstGeom prst="rect">
            <a:avLst/>
          </a:prstGeom>
          <a:noFill/>
          <a:ln>
            <a:noFill/>
          </a:ln>
        </p:spPr>
      </p:pic>
      <p:cxnSp>
        <p:nvCxnSpPr>
          <p:cNvPr id="1033" name="Google Shape;1033;p59"/>
          <p:cNvCxnSpPr/>
          <p:nvPr/>
        </p:nvCxnSpPr>
        <p:spPr>
          <a:xfrm flipH="1">
            <a:off x="2640767" y="3589977"/>
            <a:ext cx="802676" cy="952289"/>
          </a:xfrm>
          <a:prstGeom prst="straightConnector1">
            <a:avLst/>
          </a:prstGeom>
          <a:noFill/>
          <a:ln w="57150" cap="flat" cmpd="sng">
            <a:solidFill>
              <a:schemeClr val="dk1"/>
            </a:solidFill>
            <a:prstDash val="solid"/>
            <a:miter lim="800000"/>
            <a:headEnd type="none" w="sm" len="sm"/>
            <a:tailEnd type="triangle" w="med" len="med"/>
          </a:ln>
        </p:spPr>
      </p:cxnSp>
      <p:sp>
        <p:nvSpPr>
          <p:cNvPr id="1034" name="Google Shape;1034;p59"/>
          <p:cNvSpPr txBox="1"/>
          <p:nvPr/>
        </p:nvSpPr>
        <p:spPr>
          <a:xfrm>
            <a:off x="7358521" y="1724246"/>
            <a:ext cx="221145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Island trait space</a:t>
            </a:r>
            <a:endParaRPr/>
          </a:p>
        </p:txBody>
      </p:sp>
      <p:grpSp>
        <p:nvGrpSpPr>
          <p:cNvPr id="1035" name="Google Shape;1035;p59"/>
          <p:cNvGrpSpPr/>
          <p:nvPr/>
        </p:nvGrpSpPr>
        <p:grpSpPr>
          <a:xfrm>
            <a:off x="7690657" y="4166912"/>
            <a:ext cx="1879315" cy="1592798"/>
            <a:chOff x="7677659" y="5715120"/>
            <a:chExt cx="1250581" cy="1021657"/>
          </a:xfrm>
        </p:grpSpPr>
        <p:sp>
          <p:nvSpPr>
            <p:cNvPr id="1036" name="Google Shape;1036;p59"/>
            <p:cNvSpPr/>
            <p:nvPr/>
          </p:nvSpPr>
          <p:spPr>
            <a:xfrm>
              <a:off x="7735286" y="6396357"/>
              <a:ext cx="1070218" cy="340420"/>
            </a:xfrm>
            <a:custGeom>
              <a:avLst/>
              <a:gdLst/>
              <a:ahLst/>
              <a:cxnLst/>
              <a:rect l="l" t="t" r="r" b="b"/>
              <a:pathLst>
                <a:path w="10000" h="10000" extrusionOk="0">
                  <a:moveTo>
                    <a:pt x="3533" y="0"/>
                  </a:moveTo>
                  <a:lnTo>
                    <a:pt x="3839" y="0"/>
                  </a:lnTo>
                  <a:lnTo>
                    <a:pt x="3983" y="7"/>
                  </a:lnTo>
                  <a:lnTo>
                    <a:pt x="4115" y="27"/>
                  </a:lnTo>
                  <a:lnTo>
                    <a:pt x="4245" y="40"/>
                  </a:lnTo>
                  <a:lnTo>
                    <a:pt x="4362" y="67"/>
                  </a:lnTo>
                  <a:cubicBezTo>
                    <a:pt x="4415" y="77"/>
                    <a:pt x="4495" y="89"/>
                    <a:pt x="4562" y="101"/>
                  </a:cubicBezTo>
                  <a:lnTo>
                    <a:pt x="4979" y="154"/>
                  </a:lnTo>
                  <a:lnTo>
                    <a:pt x="5203" y="181"/>
                  </a:lnTo>
                  <a:lnTo>
                    <a:pt x="5667" y="201"/>
                  </a:lnTo>
                  <a:lnTo>
                    <a:pt x="6373" y="235"/>
                  </a:lnTo>
                  <a:lnTo>
                    <a:pt x="6834" y="275"/>
                  </a:lnTo>
                  <a:lnTo>
                    <a:pt x="7269" y="336"/>
                  </a:lnTo>
                  <a:lnTo>
                    <a:pt x="7837" y="517"/>
                  </a:lnTo>
                  <a:lnTo>
                    <a:pt x="9045" y="2121"/>
                  </a:lnTo>
                  <a:lnTo>
                    <a:pt x="9162" y="2356"/>
                  </a:lnTo>
                  <a:cubicBezTo>
                    <a:pt x="9200" y="2439"/>
                    <a:pt x="9239" y="2521"/>
                    <a:pt x="9277" y="2604"/>
                  </a:cubicBezTo>
                  <a:cubicBezTo>
                    <a:pt x="9314" y="2691"/>
                    <a:pt x="9352" y="2779"/>
                    <a:pt x="9389" y="2866"/>
                  </a:cubicBezTo>
                  <a:lnTo>
                    <a:pt x="9497" y="3121"/>
                  </a:lnTo>
                  <a:cubicBezTo>
                    <a:pt x="9531" y="3208"/>
                    <a:pt x="9566" y="3296"/>
                    <a:pt x="9600" y="3383"/>
                  </a:cubicBezTo>
                  <a:cubicBezTo>
                    <a:pt x="9629" y="3472"/>
                    <a:pt x="9659" y="3562"/>
                    <a:pt x="9688" y="3651"/>
                  </a:cubicBezTo>
                  <a:cubicBezTo>
                    <a:pt x="9718" y="3736"/>
                    <a:pt x="9747" y="3821"/>
                    <a:pt x="9777" y="3906"/>
                  </a:cubicBezTo>
                  <a:cubicBezTo>
                    <a:pt x="9800" y="3993"/>
                    <a:pt x="9824" y="4081"/>
                    <a:pt x="9847" y="4168"/>
                  </a:cubicBezTo>
                  <a:cubicBezTo>
                    <a:pt x="9868" y="4251"/>
                    <a:pt x="9888" y="4333"/>
                    <a:pt x="9909" y="4416"/>
                  </a:cubicBezTo>
                  <a:cubicBezTo>
                    <a:pt x="9924" y="4499"/>
                    <a:pt x="9938" y="4581"/>
                    <a:pt x="9953" y="4664"/>
                  </a:cubicBezTo>
                  <a:cubicBezTo>
                    <a:pt x="9965" y="4742"/>
                    <a:pt x="9976" y="4821"/>
                    <a:pt x="9988" y="4899"/>
                  </a:cubicBezTo>
                  <a:lnTo>
                    <a:pt x="10000" y="5121"/>
                  </a:lnTo>
                  <a:cubicBezTo>
                    <a:pt x="9999" y="5190"/>
                    <a:pt x="9998" y="5260"/>
                    <a:pt x="9997" y="5329"/>
                  </a:cubicBezTo>
                  <a:cubicBezTo>
                    <a:pt x="9989" y="5396"/>
                    <a:pt x="9982" y="5463"/>
                    <a:pt x="9974" y="5530"/>
                  </a:cubicBezTo>
                  <a:lnTo>
                    <a:pt x="9938" y="5644"/>
                  </a:lnTo>
                  <a:cubicBezTo>
                    <a:pt x="9922" y="5675"/>
                    <a:pt x="9907" y="5707"/>
                    <a:pt x="9891" y="5738"/>
                  </a:cubicBezTo>
                  <a:lnTo>
                    <a:pt x="9821" y="5826"/>
                  </a:lnTo>
                  <a:cubicBezTo>
                    <a:pt x="9794" y="5848"/>
                    <a:pt x="9768" y="5871"/>
                    <a:pt x="9741" y="5893"/>
                  </a:cubicBezTo>
                  <a:lnTo>
                    <a:pt x="9653" y="5953"/>
                  </a:lnTo>
                  <a:lnTo>
                    <a:pt x="9553" y="5993"/>
                  </a:lnTo>
                  <a:cubicBezTo>
                    <a:pt x="9518" y="6009"/>
                    <a:pt x="9482" y="6024"/>
                    <a:pt x="9447" y="6040"/>
                  </a:cubicBezTo>
                  <a:lnTo>
                    <a:pt x="9339" y="6074"/>
                  </a:lnTo>
                  <a:lnTo>
                    <a:pt x="9224" y="6101"/>
                  </a:lnTo>
                  <a:lnTo>
                    <a:pt x="9112" y="6128"/>
                  </a:lnTo>
                  <a:lnTo>
                    <a:pt x="8998" y="6161"/>
                  </a:lnTo>
                  <a:lnTo>
                    <a:pt x="8892" y="6188"/>
                  </a:lnTo>
                  <a:lnTo>
                    <a:pt x="8792" y="6221"/>
                  </a:lnTo>
                  <a:cubicBezTo>
                    <a:pt x="8762" y="6235"/>
                    <a:pt x="8731" y="6248"/>
                    <a:pt x="8701" y="6262"/>
                  </a:cubicBezTo>
                  <a:lnTo>
                    <a:pt x="8621" y="6309"/>
                  </a:lnTo>
                  <a:cubicBezTo>
                    <a:pt x="8599" y="6329"/>
                    <a:pt x="8576" y="6349"/>
                    <a:pt x="8554" y="6369"/>
                  </a:cubicBezTo>
                  <a:cubicBezTo>
                    <a:pt x="8534" y="6391"/>
                    <a:pt x="8515" y="6414"/>
                    <a:pt x="8495" y="6436"/>
                  </a:cubicBezTo>
                  <a:cubicBezTo>
                    <a:pt x="8484" y="6465"/>
                    <a:pt x="8474" y="6494"/>
                    <a:pt x="8463" y="6523"/>
                  </a:cubicBezTo>
                  <a:cubicBezTo>
                    <a:pt x="8448" y="6586"/>
                    <a:pt x="8434" y="6648"/>
                    <a:pt x="8419" y="6711"/>
                  </a:cubicBezTo>
                  <a:cubicBezTo>
                    <a:pt x="8406" y="6778"/>
                    <a:pt x="8393" y="6846"/>
                    <a:pt x="8380" y="6913"/>
                  </a:cubicBezTo>
                  <a:cubicBezTo>
                    <a:pt x="8371" y="6980"/>
                    <a:pt x="8363" y="7047"/>
                    <a:pt x="8354" y="7114"/>
                  </a:cubicBezTo>
                  <a:cubicBezTo>
                    <a:pt x="8347" y="7183"/>
                    <a:pt x="8340" y="7253"/>
                    <a:pt x="8333" y="7322"/>
                  </a:cubicBezTo>
                  <a:cubicBezTo>
                    <a:pt x="8326" y="7391"/>
                    <a:pt x="8320" y="7461"/>
                    <a:pt x="8313" y="7530"/>
                  </a:cubicBezTo>
                  <a:cubicBezTo>
                    <a:pt x="8305" y="7597"/>
                    <a:pt x="8297" y="7665"/>
                    <a:pt x="8289" y="7732"/>
                  </a:cubicBezTo>
                  <a:cubicBezTo>
                    <a:pt x="8279" y="7792"/>
                    <a:pt x="8270" y="7853"/>
                    <a:pt x="8260" y="7913"/>
                  </a:cubicBezTo>
                  <a:cubicBezTo>
                    <a:pt x="8247" y="7969"/>
                    <a:pt x="8235" y="8025"/>
                    <a:pt x="8222" y="8081"/>
                  </a:cubicBezTo>
                  <a:cubicBezTo>
                    <a:pt x="8205" y="8132"/>
                    <a:pt x="8189" y="8184"/>
                    <a:pt x="8172" y="8235"/>
                  </a:cubicBezTo>
                  <a:cubicBezTo>
                    <a:pt x="8145" y="8291"/>
                    <a:pt x="8119" y="8347"/>
                    <a:pt x="8092" y="8403"/>
                  </a:cubicBezTo>
                  <a:lnTo>
                    <a:pt x="7995" y="8557"/>
                  </a:lnTo>
                  <a:lnTo>
                    <a:pt x="7878" y="8711"/>
                  </a:lnTo>
                  <a:cubicBezTo>
                    <a:pt x="7835" y="8763"/>
                    <a:pt x="7791" y="8814"/>
                    <a:pt x="7748" y="8866"/>
                  </a:cubicBezTo>
                  <a:lnTo>
                    <a:pt x="7604" y="9013"/>
                  </a:lnTo>
                  <a:lnTo>
                    <a:pt x="7457" y="9154"/>
                  </a:lnTo>
                  <a:lnTo>
                    <a:pt x="7302" y="9282"/>
                  </a:lnTo>
                  <a:lnTo>
                    <a:pt x="7146" y="9403"/>
                  </a:lnTo>
                  <a:lnTo>
                    <a:pt x="6987" y="9523"/>
                  </a:lnTo>
                  <a:lnTo>
                    <a:pt x="6831" y="9624"/>
                  </a:lnTo>
                  <a:lnTo>
                    <a:pt x="6684" y="9711"/>
                  </a:lnTo>
                  <a:lnTo>
                    <a:pt x="6540" y="9799"/>
                  </a:lnTo>
                  <a:lnTo>
                    <a:pt x="6411" y="9859"/>
                  </a:lnTo>
                  <a:lnTo>
                    <a:pt x="6293" y="9919"/>
                  </a:lnTo>
                  <a:lnTo>
                    <a:pt x="6196" y="9953"/>
                  </a:lnTo>
                  <a:lnTo>
                    <a:pt x="6108" y="9966"/>
                  </a:lnTo>
                  <a:lnTo>
                    <a:pt x="6008" y="9966"/>
                  </a:lnTo>
                  <a:lnTo>
                    <a:pt x="5888" y="9940"/>
                  </a:lnTo>
                  <a:lnTo>
                    <a:pt x="5755" y="9906"/>
                  </a:lnTo>
                  <a:lnTo>
                    <a:pt x="5611" y="9852"/>
                  </a:lnTo>
                  <a:lnTo>
                    <a:pt x="5459" y="9792"/>
                  </a:lnTo>
                  <a:lnTo>
                    <a:pt x="5297" y="9725"/>
                  </a:lnTo>
                  <a:lnTo>
                    <a:pt x="5132" y="9644"/>
                  </a:lnTo>
                  <a:lnTo>
                    <a:pt x="4965" y="9564"/>
                  </a:lnTo>
                  <a:lnTo>
                    <a:pt x="4794" y="9490"/>
                  </a:lnTo>
                  <a:lnTo>
                    <a:pt x="4630" y="9403"/>
                  </a:lnTo>
                  <a:lnTo>
                    <a:pt x="4468" y="9322"/>
                  </a:lnTo>
                  <a:lnTo>
                    <a:pt x="4297" y="9248"/>
                  </a:lnTo>
                  <a:lnTo>
                    <a:pt x="4133" y="9181"/>
                  </a:lnTo>
                  <a:lnTo>
                    <a:pt x="3986" y="9121"/>
                  </a:lnTo>
                  <a:lnTo>
                    <a:pt x="3851" y="9074"/>
                  </a:lnTo>
                  <a:lnTo>
                    <a:pt x="3739" y="9047"/>
                  </a:lnTo>
                  <a:lnTo>
                    <a:pt x="3674" y="9047"/>
                  </a:lnTo>
                  <a:lnTo>
                    <a:pt x="3598" y="9074"/>
                  </a:lnTo>
                  <a:lnTo>
                    <a:pt x="3504" y="9107"/>
                  </a:lnTo>
                  <a:lnTo>
                    <a:pt x="3401" y="9161"/>
                  </a:lnTo>
                  <a:lnTo>
                    <a:pt x="3283" y="9228"/>
                  </a:lnTo>
                  <a:lnTo>
                    <a:pt x="3160" y="9309"/>
                  </a:lnTo>
                  <a:lnTo>
                    <a:pt x="3025" y="9403"/>
                  </a:lnTo>
                  <a:lnTo>
                    <a:pt x="2840" y="9523"/>
                  </a:lnTo>
                  <a:lnTo>
                    <a:pt x="2651" y="9624"/>
                  </a:lnTo>
                  <a:lnTo>
                    <a:pt x="2457" y="9725"/>
                  </a:lnTo>
                  <a:lnTo>
                    <a:pt x="2260" y="9799"/>
                  </a:lnTo>
                  <a:lnTo>
                    <a:pt x="2069" y="9866"/>
                  </a:lnTo>
                  <a:lnTo>
                    <a:pt x="1875" y="9919"/>
                  </a:lnTo>
                  <a:lnTo>
                    <a:pt x="1687" y="9953"/>
                  </a:lnTo>
                  <a:lnTo>
                    <a:pt x="1505" y="9980"/>
                  </a:lnTo>
                  <a:lnTo>
                    <a:pt x="1329" y="10000"/>
                  </a:lnTo>
                  <a:lnTo>
                    <a:pt x="1161" y="10000"/>
                  </a:lnTo>
                  <a:lnTo>
                    <a:pt x="1002" y="9987"/>
                  </a:lnTo>
                  <a:lnTo>
                    <a:pt x="861" y="9966"/>
                  </a:lnTo>
                  <a:lnTo>
                    <a:pt x="729" y="9926"/>
                  </a:lnTo>
                  <a:cubicBezTo>
                    <a:pt x="690" y="9910"/>
                    <a:pt x="650" y="9895"/>
                    <a:pt x="611" y="9879"/>
                  </a:cubicBezTo>
                  <a:lnTo>
                    <a:pt x="511" y="9819"/>
                  </a:lnTo>
                  <a:cubicBezTo>
                    <a:pt x="485" y="9794"/>
                    <a:pt x="458" y="9770"/>
                    <a:pt x="432" y="9745"/>
                  </a:cubicBezTo>
                  <a:cubicBezTo>
                    <a:pt x="412" y="9718"/>
                    <a:pt x="393" y="9691"/>
                    <a:pt x="373" y="9664"/>
                  </a:cubicBezTo>
                  <a:cubicBezTo>
                    <a:pt x="360" y="9631"/>
                    <a:pt x="348" y="9597"/>
                    <a:pt x="335" y="9564"/>
                  </a:cubicBezTo>
                  <a:cubicBezTo>
                    <a:pt x="321" y="9508"/>
                    <a:pt x="308" y="9452"/>
                    <a:pt x="294" y="9396"/>
                  </a:cubicBezTo>
                  <a:lnTo>
                    <a:pt x="270" y="9228"/>
                  </a:lnTo>
                  <a:cubicBezTo>
                    <a:pt x="269" y="9177"/>
                    <a:pt x="268" y="9125"/>
                    <a:pt x="267" y="9074"/>
                  </a:cubicBezTo>
                  <a:cubicBezTo>
                    <a:pt x="268" y="9025"/>
                    <a:pt x="269" y="8975"/>
                    <a:pt x="270" y="8926"/>
                  </a:cubicBezTo>
                  <a:cubicBezTo>
                    <a:pt x="277" y="8884"/>
                    <a:pt x="284" y="8841"/>
                    <a:pt x="291" y="8799"/>
                  </a:cubicBezTo>
                  <a:lnTo>
                    <a:pt x="312" y="8658"/>
                  </a:lnTo>
                  <a:cubicBezTo>
                    <a:pt x="322" y="8615"/>
                    <a:pt x="331" y="8573"/>
                    <a:pt x="341" y="8530"/>
                  </a:cubicBezTo>
                  <a:cubicBezTo>
                    <a:pt x="350" y="8488"/>
                    <a:pt x="358" y="8445"/>
                    <a:pt x="367" y="8403"/>
                  </a:cubicBezTo>
                  <a:cubicBezTo>
                    <a:pt x="378" y="8360"/>
                    <a:pt x="389" y="8318"/>
                    <a:pt x="400" y="8275"/>
                  </a:cubicBezTo>
                  <a:cubicBezTo>
                    <a:pt x="407" y="8226"/>
                    <a:pt x="413" y="8177"/>
                    <a:pt x="420" y="8128"/>
                  </a:cubicBezTo>
                  <a:cubicBezTo>
                    <a:pt x="426" y="8079"/>
                    <a:pt x="432" y="8029"/>
                    <a:pt x="438" y="7980"/>
                  </a:cubicBezTo>
                  <a:cubicBezTo>
                    <a:pt x="440" y="7929"/>
                    <a:pt x="442" y="7877"/>
                    <a:pt x="444" y="7826"/>
                  </a:cubicBezTo>
                  <a:cubicBezTo>
                    <a:pt x="442" y="7754"/>
                    <a:pt x="440" y="7683"/>
                    <a:pt x="438" y="7611"/>
                  </a:cubicBezTo>
                  <a:lnTo>
                    <a:pt x="420" y="7416"/>
                  </a:lnTo>
                  <a:cubicBezTo>
                    <a:pt x="410" y="7356"/>
                    <a:pt x="401" y="7295"/>
                    <a:pt x="391" y="7235"/>
                  </a:cubicBezTo>
                  <a:cubicBezTo>
                    <a:pt x="380" y="7181"/>
                    <a:pt x="370" y="7128"/>
                    <a:pt x="359" y="7074"/>
                  </a:cubicBezTo>
                  <a:cubicBezTo>
                    <a:pt x="345" y="7022"/>
                    <a:pt x="331" y="6971"/>
                    <a:pt x="317" y="6919"/>
                  </a:cubicBezTo>
                  <a:cubicBezTo>
                    <a:pt x="301" y="6870"/>
                    <a:pt x="286" y="6821"/>
                    <a:pt x="270" y="6772"/>
                  </a:cubicBezTo>
                  <a:cubicBezTo>
                    <a:pt x="255" y="6725"/>
                    <a:pt x="241" y="6678"/>
                    <a:pt x="226" y="6631"/>
                  </a:cubicBezTo>
                  <a:cubicBezTo>
                    <a:pt x="209" y="6586"/>
                    <a:pt x="193" y="6542"/>
                    <a:pt x="176" y="6497"/>
                  </a:cubicBezTo>
                  <a:cubicBezTo>
                    <a:pt x="161" y="6450"/>
                    <a:pt x="147" y="6403"/>
                    <a:pt x="132" y="6356"/>
                  </a:cubicBezTo>
                  <a:cubicBezTo>
                    <a:pt x="117" y="6311"/>
                    <a:pt x="103" y="6266"/>
                    <a:pt x="88" y="6221"/>
                  </a:cubicBezTo>
                  <a:cubicBezTo>
                    <a:pt x="77" y="6172"/>
                    <a:pt x="67" y="6123"/>
                    <a:pt x="56" y="6074"/>
                  </a:cubicBezTo>
                  <a:cubicBezTo>
                    <a:pt x="46" y="6025"/>
                    <a:pt x="36" y="5975"/>
                    <a:pt x="26" y="5926"/>
                  </a:cubicBezTo>
                  <a:cubicBezTo>
                    <a:pt x="19" y="5872"/>
                    <a:pt x="13" y="5819"/>
                    <a:pt x="6" y="5765"/>
                  </a:cubicBezTo>
                  <a:lnTo>
                    <a:pt x="0" y="5591"/>
                  </a:lnTo>
                  <a:cubicBezTo>
                    <a:pt x="1" y="5530"/>
                    <a:pt x="2" y="5470"/>
                    <a:pt x="3" y="5409"/>
                  </a:cubicBezTo>
                  <a:cubicBezTo>
                    <a:pt x="9" y="5340"/>
                    <a:pt x="15" y="5270"/>
                    <a:pt x="21" y="5201"/>
                  </a:cubicBezTo>
                  <a:cubicBezTo>
                    <a:pt x="34" y="5130"/>
                    <a:pt x="46" y="5058"/>
                    <a:pt x="59" y="4987"/>
                  </a:cubicBezTo>
                  <a:lnTo>
                    <a:pt x="1952" y="691"/>
                  </a:lnTo>
                  <a:cubicBezTo>
                    <a:pt x="2013" y="640"/>
                    <a:pt x="2073" y="588"/>
                    <a:pt x="2134" y="537"/>
                  </a:cubicBezTo>
                  <a:lnTo>
                    <a:pt x="2313" y="403"/>
                  </a:lnTo>
                  <a:lnTo>
                    <a:pt x="2678" y="208"/>
                  </a:lnTo>
                  <a:lnTo>
                    <a:pt x="2854" y="141"/>
                  </a:lnTo>
                  <a:lnTo>
                    <a:pt x="3031" y="81"/>
                  </a:lnTo>
                  <a:lnTo>
                    <a:pt x="3201" y="40"/>
                  </a:lnTo>
                  <a:lnTo>
                    <a:pt x="3533" y="0"/>
                  </a:lnTo>
                  <a:close/>
                </a:path>
              </a:pathLst>
            </a:custGeom>
            <a:solidFill>
              <a:srgbClr val="FEE599"/>
            </a:solidFill>
            <a:ln w="9525" cap="flat" cmpd="sng">
              <a:solidFill>
                <a:srgbClr val="FEE599"/>
              </a:solidFill>
              <a:prstDash val="solid"/>
              <a:round/>
              <a:headEnd type="none" w="sm" len="sm"/>
              <a:tailEnd type="none" w="sm" len="sm"/>
            </a:ln>
          </p:spPr>
          <p:txBody>
            <a:bodyPr spcFirstLastPara="1" wrap="square" lIns="87075" tIns="43525" rIns="87075" bIns="43525"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7" name="Google Shape;1037;p59"/>
            <p:cNvSpPr/>
            <p:nvPr/>
          </p:nvSpPr>
          <p:spPr>
            <a:xfrm>
              <a:off x="7804075" y="6108532"/>
              <a:ext cx="967429" cy="493099"/>
            </a:xfrm>
            <a:custGeom>
              <a:avLst/>
              <a:gdLst/>
              <a:ahLst/>
              <a:cxnLst/>
              <a:rect l="l" t="t" r="r" b="b"/>
              <a:pathLst>
                <a:path w="2467918" h="1994289" extrusionOk="0">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0B898D"/>
            </a:solidFill>
            <a:ln w="25400" cap="flat" cmpd="sng">
              <a:solidFill>
                <a:srgbClr val="0B898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1038" name="Google Shape;1038;p59"/>
            <p:cNvSpPr txBox="1"/>
            <p:nvPr/>
          </p:nvSpPr>
          <p:spPr>
            <a:xfrm>
              <a:off x="7677659" y="5715120"/>
              <a:ext cx="125058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Tenerife</a:t>
              </a:r>
              <a:br>
                <a:rPr lang="en-US" sz="2000" b="1">
                  <a:solidFill>
                    <a:schemeClr val="dk1"/>
                  </a:solidFill>
                  <a:latin typeface="Calibri"/>
                  <a:ea typeface="Calibri"/>
                  <a:cs typeface="Calibri"/>
                  <a:sym typeface="Calibri"/>
                </a:rPr>
              </a:br>
              <a:endParaRPr sz="2000" b="1">
                <a:solidFill>
                  <a:schemeClr val="dk1"/>
                </a:solidFill>
                <a:latin typeface="Calibri"/>
                <a:ea typeface="Calibri"/>
                <a:cs typeface="Calibri"/>
                <a:sym typeface="Calibri"/>
              </a:endParaRPr>
            </a:p>
          </p:txBody>
        </p:sp>
      </p:grpSp>
      <p:sp>
        <p:nvSpPr>
          <p:cNvPr id="1039" name="Google Shape;1039;p59"/>
          <p:cNvSpPr txBox="1"/>
          <p:nvPr/>
        </p:nvSpPr>
        <p:spPr>
          <a:xfrm>
            <a:off x="2412462" y="1641853"/>
            <a:ext cx="200604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Dispersal</a:t>
            </a:r>
            <a:endParaRPr/>
          </a:p>
        </p:txBody>
      </p:sp>
      <p:sp>
        <p:nvSpPr>
          <p:cNvPr id="1040" name="Google Shape;1040;p59"/>
          <p:cNvSpPr txBox="1"/>
          <p:nvPr/>
        </p:nvSpPr>
        <p:spPr>
          <a:xfrm>
            <a:off x="4916408" y="1641853"/>
            <a:ext cx="186677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Speciation</a:t>
            </a:r>
            <a:endParaRPr sz="2000">
              <a:solidFill>
                <a:schemeClr val="dk1"/>
              </a:solidFill>
              <a:latin typeface="Calibri"/>
              <a:ea typeface="Calibri"/>
              <a:cs typeface="Calibri"/>
              <a:sym typeface="Calibri"/>
            </a:endParaRPr>
          </a:p>
        </p:txBody>
      </p:sp>
      <p:cxnSp>
        <p:nvCxnSpPr>
          <p:cNvPr id="1041" name="Google Shape;1041;p59"/>
          <p:cNvCxnSpPr/>
          <p:nvPr/>
        </p:nvCxnSpPr>
        <p:spPr>
          <a:xfrm flipH="1">
            <a:off x="3593414" y="3880165"/>
            <a:ext cx="1354266" cy="1823122"/>
          </a:xfrm>
          <a:prstGeom prst="straightConnector1">
            <a:avLst/>
          </a:prstGeom>
          <a:noFill/>
          <a:ln w="57150" cap="flat" cmpd="sng">
            <a:solidFill>
              <a:srgbClr val="CF58ED"/>
            </a:solidFill>
            <a:prstDash val="solid"/>
            <a:miter lim="800000"/>
            <a:headEnd type="none" w="sm" len="sm"/>
            <a:tailEnd type="triangle" w="med" len="med"/>
          </a:ln>
        </p:spPr>
      </p:cxnSp>
      <p:sp>
        <p:nvSpPr>
          <p:cNvPr id="1042" name="Google Shape;1042;p59"/>
          <p:cNvSpPr txBox="1"/>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3600"/>
              <a:buFont typeface="Calibri"/>
              <a:buNone/>
            </a:pPr>
            <a:endParaRPr sz="3600">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3600"/>
              <a:buFont typeface="Calibri"/>
              <a:buNone/>
            </a:pPr>
            <a:r>
              <a:rPr lang="en-US" sz="3600">
                <a:solidFill>
                  <a:schemeClr val="dk1"/>
                </a:solidFill>
                <a:latin typeface="Calibri"/>
                <a:ea typeface="Calibri"/>
                <a:cs typeface="Calibri"/>
                <a:sym typeface="Calibri"/>
              </a:rPr>
              <a:t>Functional diversity components</a:t>
            </a:r>
            <a:endParaRPr/>
          </a:p>
        </p:txBody>
      </p:sp>
      <p:cxnSp>
        <p:nvCxnSpPr>
          <p:cNvPr id="1043" name="Google Shape;1043;p59"/>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pic>
        <p:nvPicPr>
          <p:cNvPr id="1044" name="Google Shape;1044;p59"/>
          <p:cNvPicPr preferRelativeResize="0"/>
          <p:nvPr/>
        </p:nvPicPr>
        <p:blipFill rotWithShape="1">
          <a:blip r:embed="rId7">
            <a:alphaModFix/>
          </a:blip>
          <a:srcRect/>
          <a:stretch/>
        </p:blipFill>
        <p:spPr>
          <a:xfrm>
            <a:off x="5027791" y="2186171"/>
            <a:ext cx="1917099" cy="1895955"/>
          </a:xfrm>
          <a:prstGeom prst="rect">
            <a:avLst/>
          </a:prstGeom>
          <a:noFill/>
          <a:ln>
            <a:noFill/>
          </a:ln>
        </p:spPr>
      </p:pic>
      <p:pic>
        <p:nvPicPr>
          <p:cNvPr id="1045" name="Google Shape;1045;p59"/>
          <p:cNvPicPr preferRelativeResize="0"/>
          <p:nvPr/>
        </p:nvPicPr>
        <p:blipFill rotWithShape="1">
          <a:blip r:embed="rId8">
            <a:alphaModFix/>
          </a:blip>
          <a:srcRect r="11135"/>
          <a:stretch/>
        </p:blipFill>
        <p:spPr>
          <a:xfrm>
            <a:off x="2189002" y="2377624"/>
            <a:ext cx="418879" cy="1560602"/>
          </a:xfrm>
          <a:prstGeom prst="rect">
            <a:avLst/>
          </a:prstGeom>
          <a:noFill/>
          <a:ln>
            <a:noFill/>
          </a:ln>
        </p:spPr>
      </p:pic>
      <p:pic>
        <p:nvPicPr>
          <p:cNvPr id="1046" name="Google Shape;1046;p59"/>
          <p:cNvPicPr preferRelativeResize="0"/>
          <p:nvPr/>
        </p:nvPicPr>
        <p:blipFill rotWithShape="1">
          <a:blip r:embed="rId4">
            <a:alphaModFix/>
          </a:blip>
          <a:srcRect/>
          <a:stretch/>
        </p:blipFill>
        <p:spPr>
          <a:xfrm>
            <a:off x="7480075" y="3959079"/>
            <a:ext cx="1870497" cy="2078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21" name="Google Shape;128;p5">
            <a:extLst>
              <a:ext uri="{FF2B5EF4-FFF2-40B4-BE49-F238E27FC236}">
                <a16:creationId xmlns:a16="http://schemas.microsoft.com/office/drawing/2014/main" id="{54C19ABE-1BB1-48F5-8AD2-7CAAAC1C33F5}"/>
              </a:ext>
            </a:extLst>
          </p:cNvPr>
          <p:cNvPicPr preferRelativeResize="0"/>
          <p:nvPr/>
        </p:nvPicPr>
        <p:blipFill rotWithShape="1">
          <a:blip r:embed="rId3">
            <a:alphaModFix/>
          </a:blip>
          <a:srcRect/>
          <a:stretch/>
        </p:blipFill>
        <p:spPr>
          <a:xfrm>
            <a:off x="8308476" y="4079571"/>
            <a:ext cx="3043736" cy="2699601"/>
          </a:xfrm>
          <a:prstGeom prst="rect">
            <a:avLst/>
          </a:prstGeom>
          <a:noFill/>
          <a:ln>
            <a:noFill/>
          </a:ln>
        </p:spPr>
      </p:pic>
      <p:sp>
        <p:nvSpPr>
          <p:cNvPr id="131" name="Google Shape;131;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 name="Text Placeholder 3">
            <a:extLst>
              <a:ext uri="{FF2B5EF4-FFF2-40B4-BE49-F238E27FC236}">
                <a16:creationId xmlns:a16="http://schemas.microsoft.com/office/drawing/2014/main" id="{9B2ED1E8-2DBD-44BE-B4AA-0D64106F095F}"/>
              </a:ext>
            </a:extLst>
          </p:cNvPr>
          <p:cNvSpPr txBox="1">
            <a:spLocks/>
          </p:cNvSpPr>
          <p:nvPr/>
        </p:nvSpPr>
        <p:spPr>
          <a:xfrm>
            <a:off x="839788" y="2057399"/>
            <a:ext cx="3932237" cy="4086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pPr marL="0" lvl="0" indent="0">
              <a:lnSpc>
                <a:spcPct val="150000"/>
              </a:lnSpc>
              <a:spcBef>
                <a:spcPts val="0"/>
              </a:spcBef>
              <a:buSzPts val="2500"/>
            </a:pPr>
            <a:r>
              <a:rPr lang="en-US" sz="2200" b="1" dirty="0"/>
              <a:t>Functional diversity</a:t>
            </a:r>
          </a:p>
          <a:p>
            <a:pPr marL="0" lvl="0" indent="0">
              <a:lnSpc>
                <a:spcPct val="150000"/>
              </a:lnSpc>
              <a:spcBef>
                <a:spcPts val="0"/>
              </a:spcBef>
              <a:buSzPts val="2500"/>
            </a:pPr>
            <a:endParaRPr lang="en-US" sz="2000" dirty="0"/>
          </a:p>
          <a:p>
            <a:pPr marL="0" lvl="0" indent="0">
              <a:lnSpc>
                <a:spcPct val="150000"/>
              </a:lnSpc>
              <a:spcBef>
                <a:spcPts val="0"/>
              </a:spcBef>
              <a:buSzPts val="2500"/>
            </a:pPr>
            <a:r>
              <a:rPr lang="en-US" sz="2000" dirty="0"/>
              <a:t>It deals with organisms, species, and communities’ functional characteristics in relation to their ecology and evolution</a:t>
            </a:r>
          </a:p>
          <a:p>
            <a:pPr algn="just">
              <a:lnSpc>
                <a:spcPct val="150000"/>
              </a:lnSpc>
            </a:pPr>
            <a:endParaRPr lang="en-US" sz="2000" dirty="0"/>
          </a:p>
        </p:txBody>
      </p:sp>
      <p:sp>
        <p:nvSpPr>
          <p:cNvPr id="13" name="Title 1">
            <a:extLst>
              <a:ext uri="{FF2B5EF4-FFF2-40B4-BE49-F238E27FC236}">
                <a16:creationId xmlns:a16="http://schemas.microsoft.com/office/drawing/2014/main" id="{EAE2CDD7-1AF4-4D37-A00D-BAA2BC11B384}"/>
              </a:ext>
            </a:extLst>
          </p:cNvPr>
          <p:cNvSpPr txBox="1">
            <a:spLocks/>
          </p:cNvSpPr>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500" b="1" dirty="0"/>
              <a:t>Biodiversity facets</a:t>
            </a:r>
          </a:p>
        </p:txBody>
      </p:sp>
      <p:sp>
        <p:nvSpPr>
          <p:cNvPr id="16" name="Google Shape;136;p5">
            <a:extLst>
              <a:ext uri="{FF2B5EF4-FFF2-40B4-BE49-F238E27FC236}">
                <a16:creationId xmlns:a16="http://schemas.microsoft.com/office/drawing/2014/main" id="{95558931-18E0-42AC-BE95-C691C02F7AA4}"/>
              </a:ext>
            </a:extLst>
          </p:cNvPr>
          <p:cNvSpPr/>
          <p:nvPr/>
        </p:nvSpPr>
        <p:spPr>
          <a:xfrm>
            <a:off x="787770" y="5071760"/>
            <a:ext cx="369069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60000"/>
              </a:lnSpc>
              <a:spcBef>
                <a:spcPts val="0"/>
              </a:spcBef>
              <a:spcAft>
                <a:spcPts val="0"/>
              </a:spcAft>
              <a:buNone/>
            </a:pPr>
            <a:r>
              <a:rPr lang="en-US" sz="2000" b="1" dirty="0">
                <a:solidFill>
                  <a:schemeClr val="dk1"/>
                </a:solidFill>
                <a:latin typeface="Calibri"/>
                <a:ea typeface="Calibri"/>
                <a:cs typeface="Calibri"/>
                <a:sym typeface="Calibri"/>
              </a:rPr>
              <a:t>E.g., Body mass or size</a:t>
            </a:r>
            <a:endParaRPr sz="2000" b="1" dirty="0"/>
          </a:p>
        </p:txBody>
      </p:sp>
      <p:pic>
        <p:nvPicPr>
          <p:cNvPr id="22" name="Google Shape;132;p5">
            <a:extLst>
              <a:ext uri="{FF2B5EF4-FFF2-40B4-BE49-F238E27FC236}">
                <a16:creationId xmlns:a16="http://schemas.microsoft.com/office/drawing/2014/main" id="{1247FAB6-797B-43A1-9576-0A6F0CFEED1B}"/>
              </a:ext>
            </a:extLst>
          </p:cNvPr>
          <p:cNvPicPr preferRelativeResize="0"/>
          <p:nvPr/>
        </p:nvPicPr>
        <p:blipFill rotWithShape="1">
          <a:blip r:embed="rId4">
            <a:alphaModFix/>
          </a:blip>
          <a:srcRect/>
          <a:stretch/>
        </p:blipFill>
        <p:spPr>
          <a:xfrm flipH="1">
            <a:off x="8048150" y="1830578"/>
            <a:ext cx="3564388" cy="1839648"/>
          </a:xfrm>
          <a:prstGeom prst="rect">
            <a:avLst/>
          </a:prstGeom>
          <a:noFill/>
          <a:ln>
            <a:noFill/>
          </a:ln>
        </p:spPr>
      </p:pic>
      <p:pic>
        <p:nvPicPr>
          <p:cNvPr id="23" name="Google Shape;133;p5">
            <a:extLst>
              <a:ext uri="{FF2B5EF4-FFF2-40B4-BE49-F238E27FC236}">
                <a16:creationId xmlns:a16="http://schemas.microsoft.com/office/drawing/2014/main" id="{6EFB968C-6D69-40E4-8A31-000B7E1C84C0}"/>
              </a:ext>
            </a:extLst>
          </p:cNvPr>
          <p:cNvPicPr preferRelativeResize="0"/>
          <p:nvPr/>
        </p:nvPicPr>
        <p:blipFill rotWithShape="1">
          <a:blip r:embed="rId5">
            <a:alphaModFix/>
          </a:blip>
          <a:srcRect/>
          <a:stretch/>
        </p:blipFill>
        <p:spPr>
          <a:xfrm>
            <a:off x="5415800" y="546099"/>
            <a:ext cx="3099785" cy="3386215"/>
          </a:xfrm>
          <a:prstGeom prst="rect">
            <a:avLst/>
          </a:prstGeom>
          <a:noFill/>
          <a:ln>
            <a:noFill/>
          </a:ln>
        </p:spPr>
      </p:pic>
      <p:pic>
        <p:nvPicPr>
          <p:cNvPr id="24" name="Google Shape;134;p5">
            <a:extLst>
              <a:ext uri="{FF2B5EF4-FFF2-40B4-BE49-F238E27FC236}">
                <a16:creationId xmlns:a16="http://schemas.microsoft.com/office/drawing/2014/main" id="{FB2FF36A-27DA-4AED-B17C-EC1E67AE69EB}"/>
              </a:ext>
            </a:extLst>
          </p:cNvPr>
          <p:cNvPicPr preferRelativeResize="0"/>
          <p:nvPr/>
        </p:nvPicPr>
        <p:blipFill rotWithShape="1">
          <a:blip r:embed="rId6">
            <a:alphaModFix/>
          </a:blip>
          <a:srcRect/>
          <a:stretch/>
        </p:blipFill>
        <p:spPr>
          <a:xfrm>
            <a:off x="5415801" y="3932315"/>
            <a:ext cx="3043737" cy="2629504"/>
          </a:xfrm>
          <a:prstGeom prst="rect">
            <a:avLst/>
          </a:prstGeom>
          <a:noFill/>
          <a:ln>
            <a:noFill/>
          </a:ln>
        </p:spPr>
      </p:pic>
    </p:spTree>
    <p:extLst>
      <p:ext uri="{BB962C8B-B14F-4D97-AF65-F5344CB8AC3E}">
        <p14:creationId xmlns:p14="http://schemas.microsoft.com/office/powerpoint/2010/main" val="24922863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Let’s do an exercise!</a:t>
            </a:r>
            <a:endParaRPr/>
          </a:p>
        </p:txBody>
      </p:sp>
      <p:sp>
        <p:nvSpPr>
          <p:cNvPr id="1052" name="Google Shape;1052;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61"/>
          <p:cNvPicPr preferRelativeResize="0"/>
          <p:nvPr/>
        </p:nvPicPr>
        <p:blipFill rotWithShape="1">
          <a:blip r:embed="rId3">
            <a:alphaModFix/>
          </a:blip>
          <a:srcRect l="28802" t="5487" b="27548"/>
          <a:stretch/>
        </p:blipFill>
        <p:spPr>
          <a:xfrm>
            <a:off x="2502131" y="3293996"/>
            <a:ext cx="5771782" cy="2056052"/>
          </a:xfrm>
          <a:prstGeom prst="rect">
            <a:avLst/>
          </a:prstGeom>
          <a:noFill/>
          <a:ln>
            <a:noFill/>
          </a:ln>
        </p:spPr>
      </p:pic>
      <p:sp>
        <p:nvSpPr>
          <p:cNvPr id="1059" name="Google Shape;1059;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Functional diversity quantification</a:t>
            </a:r>
            <a:endParaRPr/>
          </a:p>
        </p:txBody>
      </p:sp>
      <p:sp>
        <p:nvSpPr>
          <p:cNvPr id="1060" name="Google Shape;1060;p61"/>
          <p:cNvSpPr/>
          <p:nvPr/>
        </p:nvSpPr>
        <p:spPr>
          <a:xfrm>
            <a:off x="3299896" y="2832331"/>
            <a:ext cx="16882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Convex hull </a:t>
            </a:r>
            <a:endParaRPr sz="2400">
              <a:solidFill>
                <a:schemeClr val="dk1"/>
              </a:solidFill>
              <a:latin typeface="Calibri"/>
              <a:ea typeface="Calibri"/>
              <a:cs typeface="Calibri"/>
              <a:sym typeface="Calibri"/>
            </a:endParaRPr>
          </a:p>
        </p:txBody>
      </p:sp>
      <p:sp>
        <p:nvSpPr>
          <p:cNvPr id="1061" name="Google Shape;1061;p61"/>
          <p:cNvSpPr/>
          <p:nvPr/>
        </p:nvSpPr>
        <p:spPr>
          <a:xfrm>
            <a:off x="5806106" y="2745722"/>
            <a:ext cx="187262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Hypervolume</a:t>
            </a:r>
            <a:endParaRPr sz="2400">
              <a:solidFill>
                <a:schemeClr val="dk1"/>
              </a:solidFill>
              <a:latin typeface="Calibri"/>
              <a:ea typeface="Calibri"/>
              <a:cs typeface="Calibri"/>
              <a:sym typeface="Calibri"/>
            </a:endParaRPr>
          </a:p>
        </p:txBody>
      </p:sp>
      <p:sp>
        <p:nvSpPr>
          <p:cNvPr id="1062" name="Google Shape;1062;p61"/>
          <p:cNvSpPr/>
          <p:nvPr/>
        </p:nvSpPr>
        <p:spPr>
          <a:xfrm>
            <a:off x="2254151" y="5283457"/>
            <a:ext cx="3133871" cy="58907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Laliberté et al approach</a:t>
            </a:r>
            <a:endParaRPr/>
          </a:p>
        </p:txBody>
      </p:sp>
      <p:sp>
        <p:nvSpPr>
          <p:cNvPr id="1063" name="Google Shape;1063;p61"/>
          <p:cNvSpPr/>
          <p:nvPr/>
        </p:nvSpPr>
        <p:spPr>
          <a:xfrm>
            <a:off x="5674712" y="5473005"/>
            <a:ext cx="5421612"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Blonder approach</a:t>
            </a:r>
            <a:endParaRPr/>
          </a:p>
          <a:p>
            <a:pPr marL="0" marR="0" lvl="0" indent="0" algn="l" rtl="0">
              <a:lnSpc>
                <a:spcPct val="150000"/>
              </a:lnSpc>
              <a:spcBef>
                <a:spcPts val="0"/>
              </a:spcBef>
              <a:spcAft>
                <a:spcPts val="0"/>
              </a:spcAft>
              <a:buNone/>
            </a:pPr>
            <a:r>
              <a:rPr lang="en-US" sz="2400">
                <a:solidFill>
                  <a:schemeClr val="dk1"/>
                </a:solidFill>
                <a:latin typeface="Calibri"/>
                <a:ea typeface="Calibri"/>
                <a:cs typeface="Calibri"/>
                <a:sym typeface="Calibri"/>
              </a:rPr>
              <a:t>It detects possible holes in the trait space.</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64" name="Google Shape;1064;p61"/>
          <p:cNvSpPr/>
          <p:nvPr/>
        </p:nvSpPr>
        <p:spPr>
          <a:xfrm>
            <a:off x="0" y="1623056"/>
            <a:ext cx="6096000" cy="671851"/>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r>
              <a:rPr lang="en-US" sz="2800" b="0" i="0" u="none" strike="noStrike" cap="none">
                <a:solidFill>
                  <a:schemeClr val="dk1"/>
                </a:solidFill>
                <a:latin typeface="Calibri"/>
                <a:ea typeface="Calibri"/>
                <a:cs typeface="Calibri"/>
                <a:sym typeface="Calibri"/>
              </a:rPr>
              <a:t>Functional richness (volume)</a:t>
            </a:r>
            <a:endParaRPr/>
          </a:p>
        </p:txBody>
      </p:sp>
      <p:sp>
        <p:nvSpPr>
          <p:cNvPr id="1065" name="Google Shape;1065;p61"/>
          <p:cNvSpPr/>
          <p:nvPr/>
        </p:nvSpPr>
        <p:spPr>
          <a:xfrm>
            <a:off x="9004300" y="3166657"/>
            <a:ext cx="23495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222222"/>
                </a:solidFill>
                <a:latin typeface="Teko"/>
                <a:ea typeface="Teko"/>
                <a:cs typeface="Teko"/>
                <a:sym typeface="Teko"/>
              </a:rPr>
              <a:t>Blonder 2018</a:t>
            </a:r>
            <a:endParaRPr sz="2000">
              <a:solidFill>
                <a:schemeClr val="dk1"/>
              </a:solidFill>
              <a:latin typeface="Teko"/>
              <a:ea typeface="Teko"/>
              <a:cs typeface="Teko"/>
              <a:sym typeface="Teko"/>
            </a:endParaRPr>
          </a:p>
        </p:txBody>
      </p:sp>
      <p:sp>
        <p:nvSpPr>
          <p:cNvPr id="1066" name="Google Shape;1066;p61"/>
          <p:cNvSpPr txBox="1">
            <a:spLocks noGrp="1"/>
          </p:cNvSpPr>
          <p:nvPr>
            <p:ph type="sldNum" idx="12"/>
          </p:nvPr>
        </p:nvSpPr>
        <p:spPr>
          <a:xfrm>
            <a:off x="9890183" y="5935803"/>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cxnSp>
        <p:nvCxnSpPr>
          <p:cNvPr id="1067" name="Google Shape;1067;p61"/>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Functional diversity quantification</a:t>
            </a:r>
            <a:endParaRPr/>
          </a:p>
        </p:txBody>
      </p:sp>
      <p:pic>
        <p:nvPicPr>
          <p:cNvPr id="1074" name="Google Shape;1074;p62"/>
          <p:cNvPicPr preferRelativeResize="0"/>
          <p:nvPr/>
        </p:nvPicPr>
        <p:blipFill rotWithShape="1">
          <a:blip r:embed="rId3">
            <a:alphaModFix/>
          </a:blip>
          <a:srcRect/>
          <a:stretch/>
        </p:blipFill>
        <p:spPr>
          <a:xfrm>
            <a:off x="1532212" y="2440427"/>
            <a:ext cx="4943342" cy="3526403"/>
          </a:xfrm>
          <a:prstGeom prst="rect">
            <a:avLst/>
          </a:prstGeom>
          <a:noFill/>
          <a:ln>
            <a:noFill/>
          </a:ln>
        </p:spPr>
      </p:pic>
      <p:pic>
        <p:nvPicPr>
          <p:cNvPr id="1075" name="Google Shape;1075;p62"/>
          <p:cNvPicPr preferRelativeResize="0"/>
          <p:nvPr/>
        </p:nvPicPr>
        <p:blipFill rotWithShape="1">
          <a:blip r:embed="rId4">
            <a:alphaModFix/>
          </a:blip>
          <a:srcRect/>
          <a:stretch/>
        </p:blipFill>
        <p:spPr>
          <a:xfrm>
            <a:off x="6864376" y="2098123"/>
            <a:ext cx="3895725" cy="3886200"/>
          </a:xfrm>
          <a:prstGeom prst="rect">
            <a:avLst/>
          </a:prstGeom>
          <a:noFill/>
          <a:ln>
            <a:noFill/>
          </a:ln>
        </p:spPr>
      </p:pic>
      <p:sp>
        <p:nvSpPr>
          <p:cNvPr id="1076" name="Google Shape;1076;p62"/>
          <p:cNvSpPr txBox="1">
            <a:spLocks noGrp="1"/>
          </p:cNvSpPr>
          <p:nvPr>
            <p:ph type="sldNum" idx="12"/>
          </p:nvPr>
        </p:nvSpPr>
        <p:spPr>
          <a:xfrm>
            <a:off x="8723616" y="5984323"/>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sp>
        <p:nvSpPr>
          <p:cNvPr id="1077" name="Google Shape;1077;p62"/>
          <p:cNvSpPr/>
          <p:nvPr/>
        </p:nvSpPr>
        <p:spPr>
          <a:xfrm>
            <a:off x="7147661" y="5966830"/>
            <a:ext cx="3512127" cy="4001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000">
                <a:solidFill>
                  <a:srgbClr val="222222"/>
                </a:solidFill>
                <a:latin typeface="Teko"/>
                <a:ea typeface="Teko"/>
                <a:cs typeface="Teko"/>
                <a:sym typeface="Teko"/>
              </a:rPr>
              <a:t>Blonder 2016</a:t>
            </a:r>
            <a:endParaRPr sz="2000">
              <a:solidFill>
                <a:schemeClr val="dk1"/>
              </a:solidFill>
              <a:latin typeface="Teko"/>
              <a:ea typeface="Teko"/>
              <a:cs typeface="Teko"/>
              <a:sym typeface="Teko"/>
            </a:endParaRPr>
          </a:p>
        </p:txBody>
      </p:sp>
      <p:cxnSp>
        <p:nvCxnSpPr>
          <p:cNvPr id="1078" name="Google Shape;1078;p62"/>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1079" name="Google Shape;1079;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Do hypervolumes have holes?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How to estimate functional diversity?</a:t>
            </a:r>
            <a:r>
              <a:rPr lang="en-US" sz="3000"/>
              <a:t> </a:t>
            </a:r>
            <a:endParaRPr sz="3000"/>
          </a:p>
        </p:txBody>
      </p:sp>
      <p:sp>
        <p:nvSpPr>
          <p:cNvPr id="1086" name="Google Shape;1086;p63"/>
          <p:cNvSpPr txBox="1">
            <a:spLocks noGrp="1"/>
          </p:cNvSpPr>
          <p:nvPr>
            <p:ph type="body" idx="1"/>
          </p:nvPr>
        </p:nvSpPr>
        <p:spPr>
          <a:xfrm>
            <a:off x="838200" y="1825625"/>
            <a:ext cx="42328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400"/>
              <a:buChar char="•"/>
            </a:pPr>
            <a:r>
              <a:rPr lang="en-US" sz="2400"/>
              <a:t>Prepare your data</a:t>
            </a:r>
            <a:endParaRPr/>
          </a:p>
          <a:p>
            <a:pPr marL="685800" lvl="1" indent="-228600" algn="l" rtl="0">
              <a:lnSpc>
                <a:spcPct val="150000"/>
              </a:lnSpc>
              <a:spcBef>
                <a:spcPts val="500"/>
              </a:spcBef>
              <a:spcAft>
                <a:spcPts val="0"/>
              </a:spcAft>
              <a:buClr>
                <a:schemeClr val="dk1"/>
              </a:buClr>
              <a:buSzPts val="2400"/>
              <a:buChar char="•"/>
            </a:pPr>
            <a:r>
              <a:rPr lang="en-US"/>
              <a:t>Species by trait Matrix</a:t>
            </a:r>
            <a:endParaRPr/>
          </a:p>
          <a:p>
            <a:pPr marL="685800" lvl="1" indent="-228600" algn="l" rtl="0">
              <a:lnSpc>
                <a:spcPct val="150000"/>
              </a:lnSpc>
              <a:spcBef>
                <a:spcPts val="500"/>
              </a:spcBef>
              <a:spcAft>
                <a:spcPts val="0"/>
              </a:spcAft>
              <a:buClr>
                <a:schemeClr val="dk1"/>
              </a:buClr>
              <a:buSzPts val="2400"/>
              <a:buChar char="•"/>
            </a:pPr>
            <a:r>
              <a:rPr lang="en-US" sz="2400"/>
              <a:t>z –log transformations</a:t>
            </a:r>
            <a:endParaRPr/>
          </a:p>
          <a:p>
            <a:pPr marL="228600" lvl="0" indent="-228600" algn="l" rtl="0">
              <a:lnSpc>
                <a:spcPct val="150000"/>
              </a:lnSpc>
              <a:spcBef>
                <a:spcPts val="1000"/>
              </a:spcBef>
              <a:spcAft>
                <a:spcPts val="0"/>
              </a:spcAft>
              <a:buClr>
                <a:schemeClr val="dk1"/>
              </a:buClr>
              <a:buSzPts val="2400"/>
              <a:buChar char="•"/>
            </a:pPr>
            <a:r>
              <a:rPr lang="en-US" sz="2400"/>
              <a:t>Deal with missing values</a:t>
            </a:r>
            <a:endParaRPr/>
          </a:p>
          <a:p>
            <a:pPr marL="685800" lvl="1" indent="-228600" algn="l" rtl="0">
              <a:lnSpc>
                <a:spcPct val="150000"/>
              </a:lnSpc>
              <a:spcBef>
                <a:spcPts val="500"/>
              </a:spcBef>
              <a:spcAft>
                <a:spcPts val="0"/>
              </a:spcAft>
              <a:buClr>
                <a:schemeClr val="dk1"/>
              </a:buClr>
              <a:buSzPts val="2400"/>
              <a:buChar char="•"/>
            </a:pPr>
            <a:r>
              <a:rPr lang="en-US"/>
              <a:t>E.g., use trait imputation</a:t>
            </a:r>
            <a:endParaRPr/>
          </a:p>
          <a:p>
            <a:pPr marL="685800" lvl="1" indent="-76200" algn="l" rtl="0">
              <a:lnSpc>
                <a:spcPct val="150000"/>
              </a:lnSpc>
              <a:spcBef>
                <a:spcPts val="500"/>
              </a:spcBef>
              <a:spcAft>
                <a:spcPts val="0"/>
              </a:spcAft>
              <a:buClr>
                <a:schemeClr val="dk1"/>
              </a:buClr>
              <a:buSzPts val="2400"/>
              <a:buNone/>
            </a:pPr>
            <a:endParaRPr/>
          </a:p>
          <a:p>
            <a:pPr marL="228600" lvl="0" indent="-76200" algn="l" rtl="0">
              <a:lnSpc>
                <a:spcPct val="150000"/>
              </a:lnSpc>
              <a:spcBef>
                <a:spcPts val="1000"/>
              </a:spcBef>
              <a:spcAft>
                <a:spcPts val="0"/>
              </a:spcAft>
              <a:buClr>
                <a:schemeClr val="dk1"/>
              </a:buClr>
              <a:buSzPts val="2400"/>
              <a:buNone/>
            </a:pPr>
            <a:endParaRPr sz="2400"/>
          </a:p>
        </p:txBody>
      </p:sp>
      <p:pic>
        <p:nvPicPr>
          <p:cNvPr id="1087" name="Google Shape;1087;p63"/>
          <p:cNvPicPr preferRelativeResize="0"/>
          <p:nvPr/>
        </p:nvPicPr>
        <p:blipFill rotWithShape="1">
          <a:blip r:embed="rId3">
            <a:alphaModFix/>
          </a:blip>
          <a:srcRect/>
          <a:stretch/>
        </p:blipFill>
        <p:spPr>
          <a:xfrm>
            <a:off x="4984485" y="1965774"/>
            <a:ext cx="6516162" cy="3867530"/>
          </a:xfrm>
          <a:prstGeom prst="rect">
            <a:avLst/>
          </a:prstGeom>
          <a:noFill/>
          <a:ln>
            <a:noFill/>
          </a:ln>
        </p:spPr>
      </p:pic>
      <p:sp>
        <p:nvSpPr>
          <p:cNvPr id="1088" name="Google Shape;1088;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cxnSp>
        <p:nvCxnSpPr>
          <p:cNvPr id="1089" name="Google Shape;1089;p63"/>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1090" name="Google Shape;1090;p63"/>
          <p:cNvSpPr/>
          <p:nvPr/>
        </p:nvSpPr>
        <p:spPr>
          <a:xfrm>
            <a:off x="228600" y="1464646"/>
            <a:ext cx="609600" cy="58702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1</a:t>
            </a:r>
            <a:endParaRPr sz="2000" b="1">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Calibri"/>
              <a:buNone/>
            </a:pPr>
            <a:r>
              <a:rPr lang="en-US" sz="3600"/>
              <a:t>How to estimate functional diversity? </a:t>
            </a:r>
            <a:endParaRPr sz="3600"/>
          </a:p>
        </p:txBody>
      </p:sp>
      <p:sp>
        <p:nvSpPr>
          <p:cNvPr id="1097" name="Google Shape;1097;p64"/>
          <p:cNvSpPr txBox="1">
            <a:spLocks noGrp="1"/>
          </p:cNvSpPr>
          <p:nvPr>
            <p:ph type="body" idx="1"/>
          </p:nvPr>
        </p:nvSpPr>
        <p:spPr>
          <a:xfrm>
            <a:off x="838200" y="1825625"/>
            <a:ext cx="538633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400"/>
              <a:buChar char="•"/>
            </a:pPr>
            <a:r>
              <a:rPr lang="en-US" sz="2400"/>
              <a:t>Reduce dimensionality using PCA analysis.</a:t>
            </a:r>
            <a:endParaRPr/>
          </a:p>
          <a:p>
            <a:pPr marL="228600" lvl="0" indent="-228600" algn="l" rtl="0">
              <a:lnSpc>
                <a:spcPct val="150000"/>
              </a:lnSpc>
              <a:spcBef>
                <a:spcPts val="1000"/>
              </a:spcBef>
              <a:spcAft>
                <a:spcPts val="0"/>
              </a:spcAft>
              <a:buClr>
                <a:schemeClr val="dk1"/>
              </a:buClr>
              <a:buSzPts val="2400"/>
              <a:buChar char="•"/>
            </a:pPr>
            <a:r>
              <a:rPr lang="en-US" sz="2400"/>
              <a:t>Use the first 3 components to estimate hypervolumes. </a:t>
            </a:r>
            <a:endParaRPr/>
          </a:p>
          <a:p>
            <a:pPr marL="228600" lvl="0" indent="-228600" algn="l" rtl="0">
              <a:lnSpc>
                <a:spcPct val="150000"/>
              </a:lnSpc>
              <a:spcBef>
                <a:spcPts val="1000"/>
              </a:spcBef>
              <a:spcAft>
                <a:spcPts val="0"/>
              </a:spcAft>
              <a:buClr>
                <a:schemeClr val="dk1"/>
              </a:buClr>
              <a:buSzPts val="2400"/>
              <a:buChar char="•"/>
            </a:pPr>
            <a:r>
              <a:rPr lang="en-US" sz="2400"/>
              <a:t>Or decide which traits will be included in the analysis (orthogonal traits?). </a:t>
            </a:r>
            <a:endParaRPr/>
          </a:p>
          <a:p>
            <a:pPr marL="0" lvl="0" indent="0" algn="l" rtl="0">
              <a:lnSpc>
                <a:spcPct val="150000"/>
              </a:lnSpc>
              <a:spcBef>
                <a:spcPts val="1000"/>
              </a:spcBef>
              <a:spcAft>
                <a:spcPts val="0"/>
              </a:spcAft>
              <a:buClr>
                <a:schemeClr val="dk1"/>
              </a:buClr>
              <a:buSzPts val="2400"/>
              <a:buNone/>
            </a:pPr>
            <a:endParaRPr sz="2400"/>
          </a:p>
          <a:p>
            <a:pPr marL="228600" lvl="0" indent="-76200" algn="l" rtl="0">
              <a:lnSpc>
                <a:spcPct val="150000"/>
              </a:lnSpc>
              <a:spcBef>
                <a:spcPts val="1000"/>
              </a:spcBef>
              <a:spcAft>
                <a:spcPts val="0"/>
              </a:spcAft>
              <a:buClr>
                <a:schemeClr val="dk1"/>
              </a:buClr>
              <a:buSzPts val="2400"/>
              <a:buNone/>
            </a:pPr>
            <a:endParaRPr sz="2400"/>
          </a:p>
        </p:txBody>
      </p:sp>
      <p:sp>
        <p:nvSpPr>
          <p:cNvPr id="1098" name="Google Shape;1098;p64"/>
          <p:cNvSpPr txBox="1"/>
          <p:nvPr/>
        </p:nvSpPr>
        <p:spPr>
          <a:xfrm>
            <a:off x="6598703" y="5713453"/>
            <a:ext cx="475509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PCA analysis using 10 plant traits and 439 native species of Tenerife island. </a:t>
            </a:r>
            <a:endParaRPr sz="1800">
              <a:solidFill>
                <a:schemeClr val="dk1"/>
              </a:solidFill>
              <a:latin typeface="Calibri"/>
              <a:ea typeface="Calibri"/>
              <a:cs typeface="Calibri"/>
              <a:sym typeface="Calibri"/>
            </a:endParaRPr>
          </a:p>
        </p:txBody>
      </p:sp>
      <p:grpSp>
        <p:nvGrpSpPr>
          <p:cNvPr id="1099" name="Google Shape;1099;p64"/>
          <p:cNvGrpSpPr/>
          <p:nvPr/>
        </p:nvGrpSpPr>
        <p:grpSpPr>
          <a:xfrm>
            <a:off x="6834130" y="1464646"/>
            <a:ext cx="4164070" cy="4238469"/>
            <a:chOff x="6224530" y="1823107"/>
            <a:chExt cx="3617970" cy="3877490"/>
          </a:xfrm>
        </p:grpSpPr>
        <p:pic>
          <p:nvPicPr>
            <p:cNvPr id="1100" name="Google Shape;1100;p64"/>
            <p:cNvPicPr preferRelativeResize="0"/>
            <p:nvPr/>
          </p:nvPicPr>
          <p:blipFill rotWithShape="1">
            <a:blip r:embed="rId3">
              <a:alphaModFix/>
            </a:blip>
            <a:srcRect r="17093"/>
            <a:stretch/>
          </p:blipFill>
          <p:spPr>
            <a:xfrm>
              <a:off x="6224530" y="1823107"/>
              <a:ext cx="3617970" cy="3877490"/>
            </a:xfrm>
            <a:prstGeom prst="rect">
              <a:avLst/>
            </a:prstGeom>
            <a:noFill/>
            <a:ln>
              <a:noFill/>
            </a:ln>
          </p:spPr>
        </p:pic>
        <p:pic>
          <p:nvPicPr>
            <p:cNvPr id="1101" name="Google Shape;1101;p64"/>
            <p:cNvPicPr preferRelativeResize="0"/>
            <p:nvPr/>
          </p:nvPicPr>
          <p:blipFill rotWithShape="1">
            <a:blip r:embed="rId4">
              <a:alphaModFix/>
            </a:blip>
            <a:srcRect/>
            <a:stretch/>
          </p:blipFill>
          <p:spPr>
            <a:xfrm>
              <a:off x="9061871" y="2291548"/>
              <a:ext cx="540133" cy="1357632"/>
            </a:xfrm>
            <a:prstGeom prst="rect">
              <a:avLst/>
            </a:prstGeom>
            <a:noFill/>
            <a:ln>
              <a:noFill/>
            </a:ln>
          </p:spPr>
        </p:pic>
      </p:grpSp>
      <p:sp>
        <p:nvSpPr>
          <p:cNvPr id="1102" name="Google Shape;1102;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cxnSp>
        <p:nvCxnSpPr>
          <p:cNvPr id="1103" name="Google Shape;1103;p64"/>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1104" name="Google Shape;1104;p64"/>
          <p:cNvSpPr/>
          <p:nvPr/>
        </p:nvSpPr>
        <p:spPr>
          <a:xfrm>
            <a:off x="228600" y="1464646"/>
            <a:ext cx="609600" cy="58702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2</a:t>
            </a:r>
            <a:endParaRPr sz="2000" b="1">
              <a:solidFill>
                <a:schemeClr val="lt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Calibri"/>
              <a:buNone/>
            </a:pPr>
            <a:r>
              <a:rPr lang="en-US" sz="3600"/>
              <a:t>How to estimate functional diversity? </a:t>
            </a:r>
            <a:endParaRPr sz="3600"/>
          </a:p>
        </p:txBody>
      </p:sp>
      <p:sp>
        <p:nvSpPr>
          <p:cNvPr id="1111" name="Google Shape;1111;p65"/>
          <p:cNvSpPr txBox="1">
            <a:spLocks noGrp="1"/>
          </p:cNvSpPr>
          <p:nvPr>
            <p:ph type="body" idx="1"/>
          </p:nvPr>
        </p:nvSpPr>
        <p:spPr>
          <a:xfrm>
            <a:off x="1787766" y="1890712"/>
            <a:ext cx="9423400" cy="44656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400"/>
              <a:buNone/>
            </a:pPr>
            <a:r>
              <a:rPr lang="en-US" sz="2400"/>
              <a:t>library(hypervolume) estimation functional diversity</a:t>
            </a:r>
            <a:endParaRPr sz="2400"/>
          </a:p>
          <a:p>
            <a:pPr marL="457200" lvl="0" indent="-457200" algn="l" rtl="0">
              <a:lnSpc>
                <a:spcPct val="150000"/>
              </a:lnSpc>
              <a:spcBef>
                <a:spcPts val="1000"/>
              </a:spcBef>
              <a:spcAft>
                <a:spcPts val="0"/>
              </a:spcAft>
              <a:buClr>
                <a:schemeClr val="dk1"/>
              </a:buClr>
              <a:buSzPts val="2400"/>
              <a:buAutoNum type="arabicPeriod"/>
            </a:pPr>
            <a:r>
              <a:rPr lang="en-US" sz="2400"/>
              <a:t>Principal coordinates analysis is performed on the species-species distance matrix. </a:t>
            </a:r>
            <a:endParaRPr/>
          </a:p>
          <a:p>
            <a:pPr marL="457200" lvl="0" indent="-457200" algn="l" rtl="0">
              <a:lnSpc>
                <a:spcPct val="150000"/>
              </a:lnSpc>
              <a:spcBef>
                <a:spcPts val="1000"/>
              </a:spcBef>
              <a:spcAft>
                <a:spcPts val="0"/>
              </a:spcAft>
              <a:buClr>
                <a:schemeClr val="dk1"/>
              </a:buClr>
              <a:buSzPts val="2400"/>
              <a:buAutoNum type="arabicPeriod"/>
            </a:pPr>
            <a:r>
              <a:rPr lang="en-US" sz="2400"/>
              <a:t>The resulting PCA axes are used as the new ‘traits’ to compute the three indices Functional richness, evenness and dispersion</a:t>
            </a:r>
            <a:endParaRPr/>
          </a:p>
          <a:p>
            <a:pPr marL="0" lvl="0" indent="0" algn="l" rtl="0">
              <a:lnSpc>
                <a:spcPct val="150000"/>
              </a:lnSpc>
              <a:spcBef>
                <a:spcPts val="1000"/>
              </a:spcBef>
              <a:spcAft>
                <a:spcPts val="0"/>
              </a:spcAft>
              <a:buClr>
                <a:schemeClr val="dk1"/>
              </a:buClr>
              <a:buSzPts val="2400"/>
              <a:buNone/>
            </a:pPr>
            <a:endParaRPr sz="2400"/>
          </a:p>
          <a:p>
            <a:pPr marL="0" lvl="0" indent="0" algn="l" rtl="0">
              <a:lnSpc>
                <a:spcPct val="150000"/>
              </a:lnSpc>
              <a:spcBef>
                <a:spcPts val="1000"/>
              </a:spcBef>
              <a:spcAft>
                <a:spcPts val="0"/>
              </a:spcAft>
              <a:buClr>
                <a:schemeClr val="dk1"/>
              </a:buClr>
              <a:buSzPts val="2400"/>
              <a:buNone/>
            </a:pPr>
            <a:r>
              <a:rPr lang="en-US" sz="2400"/>
              <a:t>https://benjaminblonder.org/hypervolume_faq.html</a:t>
            </a:r>
            <a:endParaRPr/>
          </a:p>
          <a:p>
            <a:pPr marL="0" lvl="0" indent="0" algn="l" rtl="0">
              <a:lnSpc>
                <a:spcPct val="150000"/>
              </a:lnSpc>
              <a:spcBef>
                <a:spcPts val="1000"/>
              </a:spcBef>
              <a:spcAft>
                <a:spcPts val="0"/>
              </a:spcAft>
              <a:buClr>
                <a:schemeClr val="dk1"/>
              </a:buClr>
              <a:buSzPts val="2400"/>
              <a:buNone/>
            </a:pPr>
            <a:endParaRPr sz="2400"/>
          </a:p>
          <a:p>
            <a:pPr marL="0" lvl="0" indent="0" algn="l" rtl="0">
              <a:lnSpc>
                <a:spcPct val="150000"/>
              </a:lnSpc>
              <a:spcBef>
                <a:spcPts val="1000"/>
              </a:spcBef>
              <a:spcAft>
                <a:spcPts val="0"/>
              </a:spcAft>
              <a:buClr>
                <a:schemeClr val="dk1"/>
              </a:buClr>
              <a:buSzPts val="2400"/>
              <a:buNone/>
            </a:pPr>
            <a:endParaRPr sz="2400"/>
          </a:p>
          <a:p>
            <a:pPr marL="0" lvl="0" indent="0" algn="l" rtl="0">
              <a:lnSpc>
                <a:spcPct val="150000"/>
              </a:lnSpc>
              <a:spcBef>
                <a:spcPts val="1000"/>
              </a:spcBef>
              <a:spcAft>
                <a:spcPts val="0"/>
              </a:spcAft>
              <a:buClr>
                <a:schemeClr val="dk1"/>
              </a:buClr>
              <a:buSzPts val="2400"/>
              <a:buNone/>
            </a:pPr>
            <a:endParaRPr sz="2400"/>
          </a:p>
          <a:p>
            <a:pPr marL="0" lvl="0" indent="0" algn="l" rtl="0">
              <a:lnSpc>
                <a:spcPct val="150000"/>
              </a:lnSpc>
              <a:spcBef>
                <a:spcPts val="1000"/>
              </a:spcBef>
              <a:spcAft>
                <a:spcPts val="0"/>
              </a:spcAft>
              <a:buClr>
                <a:schemeClr val="dk1"/>
              </a:buClr>
              <a:buSzPts val="2400"/>
              <a:buNone/>
            </a:pPr>
            <a:endParaRPr sz="2400"/>
          </a:p>
        </p:txBody>
      </p:sp>
      <p:sp>
        <p:nvSpPr>
          <p:cNvPr id="1112" name="Google Shape;1112;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cxnSp>
        <p:nvCxnSpPr>
          <p:cNvPr id="1113" name="Google Shape;1113;p65"/>
          <p:cNvCxnSpPr/>
          <p:nvPr/>
        </p:nvCxnSpPr>
        <p:spPr>
          <a:xfrm>
            <a:off x="443060" y="1555423"/>
            <a:ext cx="11189616" cy="0"/>
          </a:xfrm>
          <a:prstGeom prst="straightConnector1">
            <a:avLst/>
          </a:prstGeom>
          <a:noFill/>
          <a:ln w="9525" cap="flat" cmpd="sng">
            <a:solidFill>
              <a:schemeClr val="accent6"/>
            </a:solidFill>
            <a:prstDash val="solid"/>
            <a:miter lim="800000"/>
            <a:headEnd type="none" w="sm" len="sm"/>
            <a:tailEnd type="none" w="sm" len="sm"/>
          </a:ln>
        </p:spPr>
      </p:cxnSp>
      <p:sp>
        <p:nvSpPr>
          <p:cNvPr id="1114" name="Google Shape;1114;p65"/>
          <p:cNvSpPr/>
          <p:nvPr/>
        </p:nvSpPr>
        <p:spPr>
          <a:xfrm>
            <a:off x="228600" y="1464646"/>
            <a:ext cx="609600" cy="587022"/>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3</a:t>
            </a:r>
            <a:endParaRPr sz="2000" b="1">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14"/>
          <p:cNvPicPr preferRelativeResize="0"/>
          <p:nvPr/>
        </p:nvPicPr>
        <p:blipFill rotWithShape="1">
          <a:blip r:embed="rId3">
            <a:alphaModFix/>
          </a:blip>
          <a:srcRect/>
          <a:stretch/>
        </p:blipFill>
        <p:spPr>
          <a:xfrm>
            <a:off x="6419850" y="4469679"/>
            <a:ext cx="5165039" cy="2461345"/>
          </a:xfrm>
          <a:prstGeom prst="rect">
            <a:avLst/>
          </a:prstGeom>
          <a:noFill/>
          <a:ln w="9525" cap="flat" cmpd="sng">
            <a:solidFill>
              <a:schemeClr val="lt2"/>
            </a:solidFill>
            <a:prstDash val="solid"/>
            <a:round/>
            <a:headEnd type="none" w="sm" len="sm"/>
            <a:tailEnd type="none" w="sm" len="sm"/>
          </a:ln>
        </p:spPr>
      </p:pic>
      <p:sp>
        <p:nvSpPr>
          <p:cNvPr id="243" name="Google Shape;2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pic>
        <p:nvPicPr>
          <p:cNvPr id="244" name="Google Shape;244;p14"/>
          <p:cNvPicPr preferRelativeResize="0"/>
          <p:nvPr/>
        </p:nvPicPr>
        <p:blipFill rotWithShape="1">
          <a:blip r:embed="rId4">
            <a:alphaModFix/>
          </a:blip>
          <a:srcRect/>
          <a:stretch/>
        </p:blipFill>
        <p:spPr>
          <a:xfrm>
            <a:off x="332105" y="2411662"/>
            <a:ext cx="5916539" cy="1977390"/>
          </a:xfrm>
          <a:prstGeom prst="rect">
            <a:avLst/>
          </a:prstGeom>
          <a:noFill/>
          <a:ln w="9525" cap="flat" cmpd="sng">
            <a:solidFill>
              <a:schemeClr val="lt2"/>
            </a:solidFill>
            <a:prstDash val="solid"/>
            <a:round/>
            <a:headEnd type="none" w="sm" len="sm"/>
            <a:tailEnd type="none" w="sm" len="sm"/>
          </a:ln>
        </p:spPr>
      </p:pic>
      <p:pic>
        <p:nvPicPr>
          <p:cNvPr id="245" name="Google Shape;245;p14"/>
          <p:cNvPicPr preferRelativeResize="0"/>
          <p:nvPr/>
        </p:nvPicPr>
        <p:blipFill rotWithShape="1">
          <a:blip r:embed="rId5">
            <a:alphaModFix/>
          </a:blip>
          <a:srcRect/>
          <a:stretch/>
        </p:blipFill>
        <p:spPr>
          <a:xfrm>
            <a:off x="332104" y="250237"/>
            <a:ext cx="5916539" cy="2036968"/>
          </a:xfrm>
          <a:prstGeom prst="rect">
            <a:avLst/>
          </a:prstGeom>
          <a:noFill/>
          <a:ln w="9525" cap="flat" cmpd="sng">
            <a:solidFill>
              <a:schemeClr val="lt2"/>
            </a:solidFill>
            <a:prstDash val="solid"/>
            <a:round/>
            <a:headEnd type="none" w="sm" len="sm"/>
            <a:tailEnd type="none" w="sm" len="sm"/>
          </a:ln>
        </p:spPr>
      </p:pic>
      <p:pic>
        <p:nvPicPr>
          <p:cNvPr id="246" name="Google Shape;246;p14"/>
          <p:cNvPicPr preferRelativeResize="0"/>
          <p:nvPr/>
        </p:nvPicPr>
        <p:blipFill rotWithShape="1">
          <a:blip r:embed="rId6">
            <a:alphaModFix/>
          </a:blip>
          <a:srcRect/>
          <a:stretch/>
        </p:blipFill>
        <p:spPr>
          <a:xfrm>
            <a:off x="378107" y="4491998"/>
            <a:ext cx="5870537" cy="2135611"/>
          </a:xfrm>
          <a:prstGeom prst="rect">
            <a:avLst/>
          </a:prstGeom>
          <a:noFill/>
          <a:ln w="9525" cap="flat" cmpd="sng">
            <a:solidFill>
              <a:schemeClr val="lt2"/>
            </a:solidFill>
            <a:prstDash val="solid"/>
            <a:round/>
            <a:headEnd type="none" w="sm" len="sm"/>
            <a:tailEnd type="none" w="sm" len="sm"/>
          </a:ln>
        </p:spPr>
      </p:pic>
      <p:pic>
        <p:nvPicPr>
          <p:cNvPr id="247" name="Google Shape;247;p14"/>
          <p:cNvPicPr preferRelativeResize="0"/>
          <p:nvPr/>
        </p:nvPicPr>
        <p:blipFill rotWithShape="1">
          <a:blip r:embed="rId7">
            <a:alphaModFix/>
          </a:blip>
          <a:srcRect/>
          <a:stretch/>
        </p:blipFill>
        <p:spPr>
          <a:xfrm>
            <a:off x="6419850" y="238071"/>
            <a:ext cx="5271239" cy="1920348"/>
          </a:xfrm>
          <a:prstGeom prst="rect">
            <a:avLst/>
          </a:prstGeom>
          <a:noFill/>
          <a:ln w="9525" cap="flat" cmpd="sng">
            <a:solidFill>
              <a:schemeClr val="lt2"/>
            </a:solidFill>
            <a:prstDash val="solid"/>
            <a:round/>
            <a:headEnd type="none" w="sm" len="sm"/>
            <a:tailEnd type="none" w="sm" len="sm"/>
          </a:ln>
        </p:spPr>
      </p:pic>
      <p:pic>
        <p:nvPicPr>
          <p:cNvPr id="248" name="Google Shape;248;p14"/>
          <p:cNvPicPr preferRelativeResize="0"/>
          <p:nvPr/>
        </p:nvPicPr>
        <p:blipFill rotWithShape="1">
          <a:blip r:embed="rId8">
            <a:alphaModFix/>
          </a:blip>
          <a:srcRect/>
          <a:stretch/>
        </p:blipFill>
        <p:spPr>
          <a:xfrm>
            <a:off x="6419850" y="2289886"/>
            <a:ext cx="5325663" cy="2099166"/>
          </a:xfrm>
          <a:prstGeom prst="rect">
            <a:avLst/>
          </a:prstGeom>
          <a:noFill/>
          <a:ln w="9525" cap="flat" cmpd="sng">
            <a:solidFill>
              <a:schemeClr val="lt2"/>
            </a:solidFill>
            <a:prstDash val="solid"/>
            <a:round/>
            <a:headEnd type="none" w="sm" len="sm"/>
            <a:tailEnd type="none" w="sm" len="sm"/>
          </a:ln>
        </p:spPr>
      </p:pic>
      <p:sp>
        <p:nvSpPr>
          <p:cNvPr id="249" name="Google Shape;249;p14"/>
          <p:cNvSpPr txBox="1"/>
          <p:nvPr/>
        </p:nvSpPr>
        <p:spPr>
          <a:xfrm>
            <a:off x="3902295" y="2766382"/>
            <a:ext cx="5125121" cy="861774"/>
          </a:xfrm>
          <a:prstGeom prst="rect">
            <a:avLst/>
          </a:prstGeom>
          <a:solidFill>
            <a:srgbClr val="D8D8D8"/>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0" dirty="0">
                <a:solidFill>
                  <a:schemeClr val="dk1"/>
                </a:solidFill>
                <a:latin typeface="Calibri"/>
                <a:ea typeface="Calibri"/>
                <a:cs typeface="Calibri"/>
                <a:sym typeface="Calibri"/>
              </a:rPr>
              <a:t>        Methods          </a:t>
            </a:r>
            <a:endParaRPr dirty="0"/>
          </a:p>
        </p:txBody>
      </p:sp>
      <p:cxnSp>
        <p:nvCxnSpPr>
          <p:cNvPr id="250" name="Google Shape;250;p14"/>
          <p:cNvCxnSpPr/>
          <p:nvPr/>
        </p:nvCxnSpPr>
        <p:spPr>
          <a:xfrm>
            <a:off x="3930732" y="1626919"/>
            <a:ext cx="1852551" cy="0"/>
          </a:xfrm>
          <a:prstGeom prst="straightConnector1">
            <a:avLst/>
          </a:prstGeom>
          <a:noFill/>
          <a:ln w="57150" cap="flat" cmpd="sng">
            <a:solidFill>
              <a:srgbClr val="92D050"/>
            </a:solidFill>
            <a:prstDash val="solid"/>
            <a:miter lim="800000"/>
            <a:headEnd type="none" w="sm" len="sm"/>
            <a:tailEnd type="none" w="sm" len="sm"/>
          </a:ln>
        </p:spPr>
      </p:cxnSp>
      <p:cxnSp>
        <p:nvCxnSpPr>
          <p:cNvPr id="251" name="Google Shape;251;p14"/>
          <p:cNvCxnSpPr/>
          <p:nvPr/>
        </p:nvCxnSpPr>
        <p:spPr>
          <a:xfrm>
            <a:off x="1921823" y="3596244"/>
            <a:ext cx="1852551" cy="0"/>
          </a:xfrm>
          <a:prstGeom prst="straightConnector1">
            <a:avLst/>
          </a:prstGeom>
          <a:noFill/>
          <a:ln w="57150" cap="flat" cmpd="sng">
            <a:solidFill>
              <a:srgbClr val="92D050"/>
            </a:solidFill>
            <a:prstDash val="solid"/>
            <a:miter lim="800000"/>
            <a:headEnd type="none" w="sm" len="sm"/>
            <a:tailEnd type="none" w="sm" len="sm"/>
          </a:ln>
        </p:spPr>
      </p:cxnSp>
      <p:cxnSp>
        <p:nvCxnSpPr>
          <p:cNvPr id="252" name="Google Shape;252;p14"/>
          <p:cNvCxnSpPr/>
          <p:nvPr/>
        </p:nvCxnSpPr>
        <p:spPr>
          <a:xfrm>
            <a:off x="1801090" y="5874327"/>
            <a:ext cx="1852551" cy="0"/>
          </a:xfrm>
          <a:prstGeom prst="straightConnector1">
            <a:avLst/>
          </a:prstGeom>
          <a:noFill/>
          <a:ln w="57150" cap="flat" cmpd="sng">
            <a:solidFill>
              <a:srgbClr val="92D050"/>
            </a:solidFill>
            <a:prstDash val="solid"/>
            <a:miter lim="800000"/>
            <a:headEnd type="none" w="sm" len="sm"/>
            <a:tailEnd type="none" w="sm" len="sm"/>
          </a:ln>
        </p:spPr>
      </p:cxnSp>
      <p:cxnSp>
        <p:nvCxnSpPr>
          <p:cNvPr id="253" name="Google Shape;253;p14"/>
          <p:cNvCxnSpPr/>
          <p:nvPr/>
        </p:nvCxnSpPr>
        <p:spPr>
          <a:xfrm>
            <a:off x="9892962" y="1385455"/>
            <a:ext cx="1852551" cy="0"/>
          </a:xfrm>
          <a:prstGeom prst="straightConnector1">
            <a:avLst/>
          </a:prstGeom>
          <a:noFill/>
          <a:ln w="57150" cap="flat" cmpd="sng">
            <a:solidFill>
              <a:srgbClr val="92D050"/>
            </a:solidFill>
            <a:prstDash val="solid"/>
            <a:miter lim="800000"/>
            <a:headEnd type="none" w="sm" len="sm"/>
            <a:tailEnd type="none" w="sm" len="sm"/>
          </a:ln>
        </p:spPr>
      </p:cxnSp>
      <p:cxnSp>
        <p:nvCxnSpPr>
          <p:cNvPr id="254" name="Google Shape;254;p14"/>
          <p:cNvCxnSpPr/>
          <p:nvPr/>
        </p:nvCxnSpPr>
        <p:spPr>
          <a:xfrm>
            <a:off x="9091913" y="3413166"/>
            <a:ext cx="1852551" cy="0"/>
          </a:xfrm>
          <a:prstGeom prst="straightConnector1">
            <a:avLst/>
          </a:prstGeom>
          <a:noFill/>
          <a:ln w="57150" cap="flat" cmpd="sng">
            <a:solidFill>
              <a:srgbClr val="92D050"/>
            </a:solidFill>
            <a:prstDash val="solid"/>
            <a:miter lim="800000"/>
            <a:headEnd type="none" w="sm" len="sm"/>
            <a:tailEnd type="none" w="sm" len="sm"/>
          </a:ln>
        </p:spPr>
      </p:cxnSp>
      <p:cxnSp>
        <p:nvCxnSpPr>
          <p:cNvPr id="255" name="Google Shape;255;p14"/>
          <p:cNvCxnSpPr/>
          <p:nvPr/>
        </p:nvCxnSpPr>
        <p:spPr>
          <a:xfrm>
            <a:off x="6419850" y="5559803"/>
            <a:ext cx="2284763" cy="0"/>
          </a:xfrm>
          <a:prstGeom prst="straightConnector1">
            <a:avLst/>
          </a:prstGeom>
          <a:noFill/>
          <a:ln w="57150" cap="flat" cmpd="sng">
            <a:solidFill>
              <a:srgbClr val="92D05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pic>
        <p:nvPicPr>
          <p:cNvPr id="262" name="Google Shape;262;p15"/>
          <p:cNvPicPr preferRelativeResize="0"/>
          <p:nvPr/>
        </p:nvPicPr>
        <p:blipFill rotWithShape="1">
          <a:blip r:embed="rId3">
            <a:alphaModFix/>
          </a:blip>
          <a:srcRect/>
          <a:stretch/>
        </p:blipFill>
        <p:spPr>
          <a:xfrm>
            <a:off x="6096000" y="200326"/>
            <a:ext cx="5804562" cy="2538528"/>
          </a:xfrm>
          <a:prstGeom prst="rect">
            <a:avLst/>
          </a:prstGeom>
          <a:noFill/>
          <a:ln w="9525" cap="flat" cmpd="sng">
            <a:solidFill>
              <a:schemeClr val="lt2"/>
            </a:solidFill>
            <a:prstDash val="solid"/>
            <a:round/>
            <a:headEnd type="none" w="sm" len="sm"/>
            <a:tailEnd type="none" w="sm" len="sm"/>
          </a:ln>
        </p:spPr>
      </p:pic>
      <p:pic>
        <p:nvPicPr>
          <p:cNvPr id="263" name="Google Shape;263;p15"/>
          <p:cNvPicPr preferRelativeResize="0"/>
          <p:nvPr/>
        </p:nvPicPr>
        <p:blipFill rotWithShape="1">
          <a:blip r:embed="rId4">
            <a:alphaModFix/>
          </a:blip>
          <a:srcRect/>
          <a:stretch/>
        </p:blipFill>
        <p:spPr>
          <a:xfrm>
            <a:off x="223453" y="2738854"/>
            <a:ext cx="5711690" cy="2167037"/>
          </a:xfrm>
          <a:prstGeom prst="rect">
            <a:avLst/>
          </a:prstGeom>
          <a:noFill/>
          <a:ln w="9525" cap="flat" cmpd="sng">
            <a:solidFill>
              <a:schemeClr val="lt2"/>
            </a:solidFill>
            <a:prstDash val="solid"/>
            <a:round/>
            <a:headEnd type="none" w="sm" len="sm"/>
            <a:tailEnd type="none" w="sm" len="sm"/>
          </a:ln>
        </p:spPr>
      </p:pic>
      <p:pic>
        <p:nvPicPr>
          <p:cNvPr id="264" name="Google Shape;264;p15"/>
          <p:cNvPicPr preferRelativeResize="0"/>
          <p:nvPr/>
        </p:nvPicPr>
        <p:blipFill rotWithShape="1">
          <a:blip r:embed="rId5">
            <a:alphaModFix/>
          </a:blip>
          <a:srcRect/>
          <a:stretch/>
        </p:blipFill>
        <p:spPr>
          <a:xfrm>
            <a:off x="245002" y="422950"/>
            <a:ext cx="5668593" cy="2052422"/>
          </a:xfrm>
          <a:prstGeom prst="rect">
            <a:avLst/>
          </a:prstGeom>
          <a:noFill/>
          <a:ln w="9525" cap="flat" cmpd="sng">
            <a:solidFill>
              <a:schemeClr val="lt2"/>
            </a:solidFill>
            <a:prstDash val="solid"/>
            <a:round/>
            <a:headEnd type="none" w="sm" len="sm"/>
            <a:tailEnd type="none" w="sm" len="sm"/>
          </a:ln>
        </p:spPr>
      </p:pic>
      <p:pic>
        <p:nvPicPr>
          <p:cNvPr id="265" name="Google Shape;265;p15"/>
          <p:cNvPicPr preferRelativeResize="0"/>
          <p:nvPr/>
        </p:nvPicPr>
        <p:blipFill rotWithShape="1">
          <a:blip r:embed="rId6">
            <a:alphaModFix/>
          </a:blip>
          <a:srcRect/>
          <a:stretch/>
        </p:blipFill>
        <p:spPr>
          <a:xfrm>
            <a:off x="6096000" y="2870604"/>
            <a:ext cx="5125627" cy="2140824"/>
          </a:xfrm>
          <a:prstGeom prst="rect">
            <a:avLst/>
          </a:prstGeom>
          <a:noFill/>
          <a:ln>
            <a:noFill/>
          </a:ln>
        </p:spPr>
      </p:pic>
      <p:sp>
        <p:nvSpPr>
          <p:cNvPr id="266" name="Google Shape;266;p15"/>
          <p:cNvSpPr txBox="1"/>
          <p:nvPr/>
        </p:nvSpPr>
        <p:spPr>
          <a:xfrm>
            <a:off x="3141598" y="2851956"/>
            <a:ext cx="5865708" cy="923330"/>
          </a:xfrm>
          <a:prstGeom prst="rect">
            <a:avLst/>
          </a:prstGeom>
          <a:solidFill>
            <a:srgbClr val="D8D8D8"/>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Calibri"/>
                <a:ea typeface="Calibri"/>
                <a:cs typeface="Calibri"/>
                <a:sym typeface="Calibri"/>
              </a:rPr>
              <a:t>Ecological questions</a:t>
            </a:r>
            <a:endParaRPr sz="5000">
              <a:solidFill>
                <a:schemeClr val="dk1"/>
              </a:solidFill>
              <a:latin typeface="Calibri"/>
              <a:ea typeface="Calibri"/>
              <a:cs typeface="Calibri"/>
              <a:sym typeface="Calibri"/>
            </a:endParaRPr>
          </a:p>
        </p:txBody>
      </p:sp>
      <p:cxnSp>
        <p:nvCxnSpPr>
          <p:cNvPr id="267" name="Google Shape;267;p15"/>
          <p:cNvCxnSpPr/>
          <p:nvPr/>
        </p:nvCxnSpPr>
        <p:spPr>
          <a:xfrm>
            <a:off x="437407" y="1684317"/>
            <a:ext cx="1852551" cy="0"/>
          </a:xfrm>
          <a:prstGeom prst="straightConnector1">
            <a:avLst/>
          </a:prstGeom>
          <a:noFill/>
          <a:ln w="57150" cap="flat" cmpd="sng">
            <a:solidFill>
              <a:srgbClr val="92D050"/>
            </a:solidFill>
            <a:prstDash val="solid"/>
            <a:miter lim="800000"/>
            <a:headEnd type="none" w="sm" len="sm"/>
            <a:tailEnd type="none" w="sm" len="sm"/>
          </a:ln>
        </p:spPr>
      </p:cxnSp>
      <p:cxnSp>
        <p:nvCxnSpPr>
          <p:cNvPr id="268" name="Google Shape;268;p15"/>
          <p:cNvCxnSpPr/>
          <p:nvPr/>
        </p:nvCxnSpPr>
        <p:spPr>
          <a:xfrm>
            <a:off x="841169" y="3684603"/>
            <a:ext cx="1852551" cy="0"/>
          </a:xfrm>
          <a:prstGeom prst="straightConnector1">
            <a:avLst/>
          </a:prstGeom>
          <a:noFill/>
          <a:ln w="57150" cap="flat" cmpd="sng">
            <a:solidFill>
              <a:srgbClr val="92D050"/>
            </a:solidFill>
            <a:prstDash val="solid"/>
            <a:miter lim="800000"/>
            <a:headEnd type="none" w="sm" len="sm"/>
            <a:tailEnd type="none" w="sm" len="sm"/>
          </a:ln>
        </p:spPr>
      </p:cxnSp>
      <p:cxnSp>
        <p:nvCxnSpPr>
          <p:cNvPr id="269" name="Google Shape;269;p15"/>
          <p:cNvCxnSpPr/>
          <p:nvPr/>
        </p:nvCxnSpPr>
        <p:spPr>
          <a:xfrm>
            <a:off x="6674923" y="1589317"/>
            <a:ext cx="1852551" cy="0"/>
          </a:xfrm>
          <a:prstGeom prst="straightConnector1">
            <a:avLst/>
          </a:prstGeom>
          <a:noFill/>
          <a:ln w="57150" cap="flat" cmpd="sng">
            <a:solidFill>
              <a:srgbClr val="92D050"/>
            </a:solidFill>
            <a:prstDash val="solid"/>
            <a:miter lim="800000"/>
            <a:headEnd type="none" w="sm" len="sm"/>
            <a:tailEnd type="none" w="sm" len="sm"/>
          </a:ln>
        </p:spPr>
      </p:cxnSp>
      <p:cxnSp>
        <p:nvCxnSpPr>
          <p:cNvPr id="270" name="Google Shape;270;p15"/>
          <p:cNvCxnSpPr/>
          <p:nvPr/>
        </p:nvCxnSpPr>
        <p:spPr>
          <a:xfrm>
            <a:off x="8275121" y="3941016"/>
            <a:ext cx="1852551" cy="0"/>
          </a:xfrm>
          <a:prstGeom prst="straightConnector1">
            <a:avLst/>
          </a:prstGeom>
          <a:noFill/>
          <a:ln w="57150" cap="flat" cmpd="sng">
            <a:solidFill>
              <a:srgbClr val="92D050"/>
            </a:solidFill>
            <a:prstDash val="solid"/>
            <a:miter lim="800000"/>
            <a:headEnd type="none" w="sm" len="sm"/>
            <a:tailEnd type="none" w="sm" len="sm"/>
          </a:ln>
        </p:spPr>
      </p:cxnSp>
      <p:pic>
        <p:nvPicPr>
          <p:cNvPr id="271" name="Google Shape;271;p15"/>
          <p:cNvPicPr preferRelativeResize="0"/>
          <p:nvPr/>
        </p:nvPicPr>
        <p:blipFill rotWithShape="1">
          <a:blip r:embed="rId7">
            <a:alphaModFix/>
          </a:blip>
          <a:srcRect/>
          <a:stretch/>
        </p:blipFill>
        <p:spPr>
          <a:xfrm>
            <a:off x="3581401" y="4905891"/>
            <a:ext cx="4383516" cy="1918409"/>
          </a:xfrm>
          <a:prstGeom prst="rect">
            <a:avLst/>
          </a:prstGeom>
          <a:noFill/>
          <a:ln>
            <a:noFill/>
          </a:ln>
        </p:spPr>
      </p:pic>
      <p:cxnSp>
        <p:nvCxnSpPr>
          <p:cNvPr id="272" name="Google Shape;272;p15"/>
          <p:cNvCxnSpPr/>
          <p:nvPr/>
        </p:nvCxnSpPr>
        <p:spPr>
          <a:xfrm>
            <a:off x="5258563" y="6097628"/>
            <a:ext cx="1852551" cy="0"/>
          </a:xfrm>
          <a:prstGeom prst="straightConnector1">
            <a:avLst/>
          </a:prstGeom>
          <a:noFill/>
          <a:ln w="57150" cap="flat" cmpd="sng">
            <a:solidFill>
              <a:srgbClr val="92D050"/>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6" name="Title 5">
            <a:extLst>
              <a:ext uri="{FF2B5EF4-FFF2-40B4-BE49-F238E27FC236}">
                <a16:creationId xmlns:a16="http://schemas.microsoft.com/office/drawing/2014/main" id="{AEEFCAE9-942E-4577-A963-BF4E010B77DB}"/>
              </a:ext>
            </a:extLst>
          </p:cNvPr>
          <p:cNvSpPr>
            <a:spLocks noGrp="1"/>
          </p:cNvSpPr>
          <p:nvPr>
            <p:ph type="title"/>
          </p:nvPr>
        </p:nvSpPr>
        <p:spPr>
          <a:xfrm>
            <a:off x="838200" y="657972"/>
            <a:ext cx="10515600" cy="4811259"/>
          </a:xfrm>
        </p:spPr>
        <p:txBody>
          <a:bodyPr>
            <a:normAutofit/>
          </a:bodyPr>
          <a:lstStyle/>
          <a:p>
            <a:pPr algn="ctr"/>
            <a:r>
              <a:rPr lang="en-US" sz="3600" b="1" dirty="0"/>
              <a:t>Today we focus on the functional facet of biodiversity</a:t>
            </a:r>
            <a:br>
              <a:rPr lang="en-US" sz="3600" b="1" dirty="0"/>
            </a:br>
            <a:br>
              <a:rPr lang="en-US" sz="3000" b="1" dirty="0"/>
            </a:br>
            <a:r>
              <a:rPr lang="en-US" sz="3000" dirty="0"/>
              <a:t>Its ecological importance relates to communities and ecosystem dynamics</a:t>
            </a:r>
            <a:br>
              <a:rPr lang="en-US" sz="3600" dirty="0"/>
            </a:br>
            <a:br>
              <a:rPr lang="en-US" sz="3600" dirty="0"/>
            </a:br>
            <a:endParaRPr lang="en-US" sz="3600" dirty="0"/>
          </a:p>
        </p:txBody>
      </p:sp>
      <p:sp>
        <p:nvSpPr>
          <p:cNvPr id="143" name="Google Shape;143;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45" name="Google Shape;145;p6"/>
          <p:cNvSpPr/>
          <p:nvPr/>
        </p:nvSpPr>
        <p:spPr>
          <a:xfrm>
            <a:off x="8868824" y="5799959"/>
            <a:ext cx="2484976"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Teko"/>
                <a:ea typeface="Teko"/>
                <a:cs typeface="Teko"/>
                <a:sym typeface="Teko"/>
              </a:rPr>
              <a:t>Tilman 2001; Bello et al 2021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6" name="Rectangle 5">
            <a:extLst>
              <a:ext uri="{FF2B5EF4-FFF2-40B4-BE49-F238E27FC236}">
                <a16:creationId xmlns:a16="http://schemas.microsoft.com/office/drawing/2014/main" id="{2D7348E7-975E-483F-A9E3-608911C2E91E}"/>
              </a:ext>
            </a:extLst>
          </p:cNvPr>
          <p:cNvSpPr/>
          <p:nvPr/>
        </p:nvSpPr>
        <p:spPr>
          <a:xfrm>
            <a:off x="5194300" y="429699"/>
            <a:ext cx="6713625" cy="6252896"/>
          </a:xfrm>
          <a:prstGeom prst="rect">
            <a:avLst/>
          </a:prstGeom>
          <a:solidFill>
            <a:srgbClr val="8FD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Google Shape;152;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500" b="1" dirty="0"/>
              <a:t>Functional Ecology</a:t>
            </a:r>
            <a:endParaRPr sz="3500" b="1" dirty="0"/>
          </a:p>
        </p:txBody>
      </p:sp>
      <p:sp>
        <p:nvSpPr>
          <p:cNvPr id="153" name="Google Shape;153;p7"/>
          <p:cNvSpPr txBox="1">
            <a:spLocks noGrp="1"/>
          </p:cNvSpPr>
          <p:nvPr>
            <p:ph type="body" idx="1"/>
          </p:nvPr>
        </p:nvSpPr>
        <p:spPr>
          <a:xfrm>
            <a:off x="839789" y="2057400"/>
            <a:ext cx="4051525" cy="3811588"/>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2500"/>
              <a:buFont typeface="Courier New" panose="02070309020205020404" pitchFamily="49" charset="0"/>
              <a:buChar char="o"/>
            </a:pPr>
            <a:r>
              <a:rPr lang="en-US" sz="2000" dirty="0"/>
              <a:t>Sub-discipline of ecology</a:t>
            </a:r>
          </a:p>
          <a:p>
            <a:pPr marL="342900" lvl="0" indent="-342900" algn="l" rtl="0">
              <a:lnSpc>
                <a:spcPct val="150000"/>
              </a:lnSpc>
              <a:spcBef>
                <a:spcPts val="1000"/>
              </a:spcBef>
              <a:spcAft>
                <a:spcPts val="0"/>
              </a:spcAft>
              <a:buClr>
                <a:schemeClr val="dk1"/>
              </a:buClr>
              <a:buSzPts val="2500"/>
              <a:buFont typeface="Courier New" panose="02070309020205020404" pitchFamily="49" charset="0"/>
              <a:buChar char="o"/>
            </a:pPr>
            <a:r>
              <a:rPr lang="en-US" sz="2000" dirty="0"/>
              <a:t>Studies the ecological role and function of species, communities and ecosystems</a:t>
            </a:r>
          </a:p>
          <a:p>
            <a:pPr marL="342900" lvl="0" indent="-342900" algn="l" rtl="0">
              <a:lnSpc>
                <a:spcPct val="150000"/>
              </a:lnSpc>
              <a:spcBef>
                <a:spcPts val="1000"/>
              </a:spcBef>
              <a:spcAft>
                <a:spcPts val="0"/>
              </a:spcAft>
              <a:buClr>
                <a:schemeClr val="dk1"/>
              </a:buClr>
              <a:buSzPts val="2500"/>
              <a:buFont typeface="Courier New" panose="02070309020205020404" pitchFamily="49" charset="0"/>
              <a:buChar char="o"/>
            </a:pPr>
            <a:r>
              <a:rPr lang="en-US" sz="2000" dirty="0"/>
              <a:t>Based on organisms’ characteristics that relate to what they do in their environment</a:t>
            </a:r>
            <a:endParaRPr sz="2000" dirty="0"/>
          </a:p>
        </p:txBody>
      </p:sp>
      <p:sp>
        <p:nvSpPr>
          <p:cNvPr id="154" name="Google Shape;154;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4" name="Picture 3">
            <a:extLst>
              <a:ext uri="{FF2B5EF4-FFF2-40B4-BE49-F238E27FC236}">
                <a16:creationId xmlns:a16="http://schemas.microsoft.com/office/drawing/2014/main" id="{C09AB9EF-90E5-43F2-B34B-5AFE4ED4CCBA}"/>
              </a:ext>
            </a:extLst>
          </p:cNvPr>
          <p:cNvPicPr>
            <a:picLocks noChangeAspect="1"/>
          </p:cNvPicPr>
          <p:nvPr/>
        </p:nvPicPr>
        <p:blipFill>
          <a:blip r:embed="rId3"/>
          <a:stretch>
            <a:fillRect/>
          </a:stretch>
        </p:blipFill>
        <p:spPr>
          <a:xfrm>
            <a:off x="8320154" y="2567952"/>
            <a:ext cx="3587771" cy="2106881"/>
          </a:xfrm>
          <a:prstGeom prst="rect">
            <a:avLst/>
          </a:prstGeom>
        </p:spPr>
      </p:pic>
      <p:pic>
        <p:nvPicPr>
          <p:cNvPr id="3" name="Picture 2">
            <a:extLst>
              <a:ext uri="{FF2B5EF4-FFF2-40B4-BE49-F238E27FC236}">
                <a16:creationId xmlns:a16="http://schemas.microsoft.com/office/drawing/2014/main" id="{C3C6FDFA-6CE3-40CC-9C9E-24E0E493CA38}"/>
              </a:ext>
            </a:extLst>
          </p:cNvPr>
          <p:cNvPicPr>
            <a:picLocks noChangeAspect="1"/>
          </p:cNvPicPr>
          <p:nvPr/>
        </p:nvPicPr>
        <p:blipFill>
          <a:blip r:embed="rId4"/>
          <a:stretch>
            <a:fillRect/>
          </a:stretch>
        </p:blipFill>
        <p:spPr>
          <a:xfrm>
            <a:off x="8320154" y="4755919"/>
            <a:ext cx="3587771" cy="1926676"/>
          </a:xfrm>
          <a:prstGeom prst="rect">
            <a:avLst/>
          </a:prstGeom>
        </p:spPr>
      </p:pic>
      <p:pic>
        <p:nvPicPr>
          <p:cNvPr id="5" name="Picture 4">
            <a:extLst>
              <a:ext uri="{FF2B5EF4-FFF2-40B4-BE49-F238E27FC236}">
                <a16:creationId xmlns:a16="http://schemas.microsoft.com/office/drawing/2014/main" id="{AA1C3593-8B87-4F5D-9736-BA1F6729E11C}"/>
              </a:ext>
            </a:extLst>
          </p:cNvPr>
          <p:cNvPicPr>
            <a:picLocks noChangeAspect="1"/>
          </p:cNvPicPr>
          <p:nvPr/>
        </p:nvPicPr>
        <p:blipFill rotWithShape="1">
          <a:blip r:embed="rId5"/>
          <a:srcRect r="1112"/>
          <a:stretch/>
        </p:blipFill>
        <p:spPr>
          <a:xfrm>
            <a:off x="8320154" y="429699"/>
            <a:ext cx="3587771" cy="2057167"/>
          </a:xfrm>
          <a:prstGeom prst="rect">
            <a:avLst/>
          </a:prstGeom>
        </p:spPr>
      </p:pic>
      <p:pic>
        <p:nvPicPr>
          <p:cNvPr id="7" name="Picture 6">
            <a:extLst>
              <a:ext uri="{FF2B5EF4-FFF2-40B4-BE49-F238E27FC236}">
                <a16:creationId xmlns:a16="http://schemas.microsoft.com/office/drawing/2014/main" id="{BF589FA3-4FBD-4FC5-A655-5AFC2C4ECED4}"/>
              </a:ext>
            </a:extLst>
          </p:cNvPr>
          <p:cNvPicPr>
            <a:picLocks noChangeAspect="1"/>
          </p:cNvPicPr>
          <p:nvPr/>
        </p:nvPicPr>
        <p:blipFill rotWithShape="1">
          <a:blip r:embed="rId6"/>
          <a:srcRect b="13836"/>
          <a:stretch/>
        </p:blipFill>
        <p:spPr>
          <a:xfrm>
            <a:off x="5402627" y="2567952"/>
            <a:ext cx="2746995" cy="1936571"/>
          </a:xfrm>
          <a:prstGeom prst="rect">
            <a:avLst/>
          </a:prstGeom>
        </p:spPr>
      </p:pic>
      <p:cxnSp>
        <p:nvCxnSpPr>
          <p:cNvPr id="9" name="Straight Arrow Connector 8">
            <a:extLst>
              <a:ext uri="{FF2B5EF4-FFF2-40B4-BE49-F238E27FC236}">
                <a16:creationId xmlns:a16="http://schemas.microsoft.com/office/drawing/2014/main" id="{AF2C59D8-8B6F-4EBB-9D62-63AC3583DBC4}"/>
              </a:ext>
            </a:extLst>
          </p:cNvPr>
          <p:cNvCxnSpPr>
            <a:cxnSpLocks/>
          </p:cNvCxnSpPr>
          <p:nvPr/>
        </p:nvCxnSpPr>
        <p:spPr>
          <a:xfrm flipV="1">
            <a:off x="7066654" y="2057400"/>
            <a:ext cx="1082968" cy="675652"/>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831A3A98-31DA-4F05-A554-66D2016FED7A}"/>
              </a:ext>
            </a:extLst>
          </p:cNvPr>
          <p:cNvCxnSpPr>
            <a:cxnSpLocks/>
          </p:cNvCxnSpPr>
          <p:nvPr/>
        </p:nvCxnSpPr>
        <p:spPr>
          <a:xfrm>
            <a:off x="7633527" y="3621392"/>
            <a:ext cx="516095" cy="0"/>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D7BA4B0E-2389-455F-AE36-33555F61F136}"/>
              </a:ext>
            </a:extLst>
          </p:cNvPr>
          <p:cNvCxnSpPr>
            <a:cxnSpLocks/>
          </p:cNvCxnSpPr>
          <p:nvPr/>
        </p:nvCxnSpPr>
        <p:spPr>
          <a:xfrm>
            <a:off x="7323576" y="4538898"/>
            <a:ext cx="826046" cy="853965"/>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sp>
        <p:nvSpPr>
          <p:cNvPr id="19" name="Rectangle 18">
            <a:extLst>
              <a:ext uri="{FF2B5EF4-FFF2-40B4-BE49-F238E27FC236}">
                <a16:creationId xmlns:a16="http://schemas.microsoft.com/office/drawing/2014/main" id="{5AA74CE9-9B10-4B91-9184-EE41726204DF}"/>
              </a:ext>
            </a:extLst>
          </p:cNvPr>
          <p:cNvSpPr/>
          <p:nvPr/>
        </p:nvSpPr>
        <p:spPr>
          <a:xfrm>
            <a:off x="5186888" y="6333051"/>
            <a:ext cx="3133266" cy="338554"/>
          </a:xfrm>
          <a:prstGeom prst="rect">
            <a:avLst/>
          </a:prstGeom>
        </p:spPr>
        <p:txBody>
          <a:bodyPr wrap="square">
            <a:spAutoFit/>
          </a:bodyPr>
          <a:lstStyle/>
          <a:p>
            <a:r>
              <a:rPr lang="en-US" sz="800" dirty="0">
                <a:solidFill>
                  <a:srgbClr val="3F9F9A"/>
                </a:solidFill>
                <a:latin typeface="Verdana" panose="020B0604030504040204" pitchFamily="34" charset="0"/>
                <a:ea typeface="Verdana" panose="020B0604030504040204" pitchFamily="34" charset="0"/>
              </a:rPr>
              <a:t>https://www3.gobiernodecanarias.org/medusa/ecoescuela/recursosdigitales/files/formidable/Pisos-Tenerife.pdf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8"/>
          <p:cNvPicPr preferRelativeResize="0"/>
          <p:nvPr/>
        </p:nvPicPr>
        <p:blipFill rotWithShape="1">
          <a:blip r:embed="rId3">
            <a:alphaModFix/>
          </a:blip>
          <a:srcRect/>
          <a:stretch/>
        </p:blipFill>
        <p:spPr>
          <a:xfrm>
            <a:off x="5980907" y="1267403"/>
            <a:ext cx="5256212" cy="4504645"/>
          </a:xfrm>
          <a:prstGeom prst="rect">
            <a:avLst/>
          </a:prstGeom>
          <a:noFill/>
          <a:ln>
            <a:noFill/>
          </a:ln>
        </p:spPr>
      </p:pic>
      <p:sp>
        <p:nvSpPr>
          <p:cNvPr id="165" name="Google Shape;165;p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66" name="Google Shape;166;p8"/>
          <p:cNvSpPr/>
          <p:nvPr/>
        </p:nvSpPr>
        <p:spPr>
          <a:xfrm>
            <a:off x="10876336" y="6105136"/>
            <a:ext cx="1312025" cy="3231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500">
                <a:solidFill>
                  <a:schemeClr val="lt1"/>
                </a:solidFill>
                <a:latin typeface="Teko"/>
                <a:ea typeface="Teko"/>
                <a:cs typeface="Teko"/>
                <a:sym typeface="Teko"/>
              </a:rPr>
              <a:t>Elizabeth Builes</a:t>
            </a:r>
            <a:endParaRPr sz="1200">
              <a:solidFill>
                <a:schemeClr val="lt1"/>
              </a:solidFill>
              <a:latin typeface="Teko"/>
              <a:ea typeface="Teko"/>
              <a:cs typeface="Teko"/>
              <a:sym typeface="Teko"/>
            </a:endParaRPr>
          </a:p>
        </p:txBody>
      </p:sp>
      <p:sp>
        <p:nvSpPr>
          <p:cNvPr id="167" name="Google Shape;167;p8"/>
          <p:cNvSpPr/>
          <p:nvPr/>
        </p:nvSpPr>
        <p:spPr>
          <a:xfrm>
            <a:off x="0" y="6611779"/>
            <a:ext cx="307007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rgbClr val="7F7F7F"/>
                </a:solidFill>
                <a:latin typeface="Calibri"/>
                <a:ea typeface="Calibri"/>
                <a:cs typeface="Calibri"/>
                <a:sym typeface="Calibri"/>
              </a:rPr>
              <a:t>https://www.yourgenome.org/facts/what-is-evolution/</a:t>
            </a:r>
            <a:endParaRPr dirty="0"/>
          </a:p>
        </p:txBody>
      </p:sp>
      <p:sp>
        <p:nvSpPr>
          <p:cNvPr id="25" name="Google Shape;152;p7">
            <a:extLst>
              <a:ext uri="{FF2B5EF4-FFF2-40B4-BE49-F238E27FC236}">
                <a16:creationId xmlns:a16="http://schemas.microsoft.com/office/drawing/2014/main" id="{0B96656A-0249-4307-B862-A9A3A3D85B28}"/>
              </a:ext>
            </a:extLst>
          </p:cNvPr>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3500" b="1" dirty="0"/>
              <a:t>Functional Ecology</a:t>
            </a:r>
            <a:endParaRPr sz="3500" b="1" dirty="0"/>
          </a:p>
        </p:txBody>
      </p:sp>
      <p:sp>
        <p:nvSpPr>
          <p:cNvPr id="26" name="Google Shape;153;p7">
            <a:extLst>
              <a:ext uri="{FF2B5EF4-FFF2-40B4-BE49-F238E27FC236}">
                <a16:creationId xmlns:a16="http://schemas.microsoft.com/office/drawing/2014/main" id="{B2043462-B7CB-49D4-ABBC-D1AF994D197C}"/>
              </a:ext>
            </a:extLst>
          </p:cNvPr>
          <p:cNvSpPr txBox="1">
            <a:spLocks noGrp="1"/>
          </p:cNvSpPr>
          <p:nvPr>
            <p:ph type="body" idx="1"/>
          </p:nvPr>
        </p:nvSpPr>
        <p:spPr>
          <a:xfrm>
            <a:off x="839788" y="2057400"/>
            <a:ext cx="4835298" cy="3811588"/>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1000"/>
              </a:spcBef>
              <a:spcAft>
                <a:spcPts val="0"/>
              </a:spcAft>
              <a:buClr>
                <a:schemeClr val="dk1"/>
              </a:buClr>
              <a:buSzPts val="2500"/>
              <a:buFont typeface="Courier New" panose="02070309020205020404" pitchFamily="49" charset="0"/>
              <a:buChar char="o"/>
            </a:pPr>
            <a:r>
              <a:rPr lang="en-US" sz="2000" dirty="0"/>
              <a:t>Based on organisms’ characteristics that relate to what they do in their environment</a:t>
            </a:r>
            <a:endParaRPr sz="20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5778</Words>
  <Application>Microsoft Office PowerPoint</Application>
  <PresentationFormat>Widescreen</PresentationFormat>
  <Paragraphs>707</Paragraphs>
  <Slides>67</Slides>
  <Notes>65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Source Sans Pro</vt:lpstr>
      <vt:lpstr>Calibri</vt:lpstr>
      <vt:lpstr>Verdana</vt:lpstr>
      <vt:lpstr>Arial</vt:lpstr>
      <vt:lpstr>Teko</vt:lpstr>
      <vt:lpstr>Proxima Nova Semibold</vt:lpstr>
      <vt:lpstr>Courier New</vt:lpstr>
      <vt:lpstr>Agency FB</vt:lpstr>
      <vt:lpstr>Arial</vt:lpstr>
      <vt:lpstr>Office Theme</vt:lpstr>
      <vt:lpstr>Functional ecology and functional diversity Paola Barajas Barbosa paola.barajas@idiv.de</vt:lpstr>
      <vt:lpstr>Plan for the day</vt:lpstr>
      <vt:lpstr>Biodiversity facets</vt:lpstr>
      <vt:lpstr>Biodiversity facets</vt:lpstr>
      <vt:lpstr>PowerPoint Presentation</vt:lpstr>
      <vt:lpstr>PowerPoint Presentation</vt:lpstr>
      <vt:lpstr>Today we focus on the functional facet of biodiversity  Its ecological importance relates to communities and ecosystem dynamics  </vt:lpstr>
      <vt:lpstr>Functional Ecology</vt:lpstr>
      <vt:lpstr>Functional Ecology</vt:lpstr>
      <vt:lpstr>Functional Ecology</vt:lpstr>
      <vt:lpstr>Functional Ecology</vt:lpstr>
      <vt:lpstr>Functional Ecology</vt:lpstr>
      <vt:lpstr>Functional Ecology</vt:lpstr>
      <vt:lpstr> Exercise  click: Jam board  </vt:lpstr>
      <vt:lpstr>Traits and trait-based ecology </vt:lpstr>
      <vt:lpstr>PowerPoint Presentation</vt:lpstr>
      <vt:lpstr>PowerPoint Presentation</vt:lpstr>
      <vt:lpstr>PowerPoint Presentation</vt:lpstr>
      <vt:lpstr>Functional traits</vt:lpstr>
      <vt:lpstr>Functional traits              Ecological functions</vt:lpstr>
      <vt:lpstr>Trait-based functional ecology</vt:lpstr>
      <vt:lpstr>Trait combinations</vt:lpstr>
      <vt:lpstr>Plant ecological strategies </vt:lpstr>
      <vt:lpstr>Trait-based ecology</vt:lpstr>
      <vt:lpstr>Trait-based ecology</vt:lpstr>
      <vt:lpstr>Trait-based ecology</vt:lpstr>
      <vt:lpstr>PowerPoint Presentation</vt:lpstr>
      <vt:lpstr>Challenges when working with traits</vt:lpstr>
      <vt:lpstr> Exercise  click: Jam board Link the function to the organism’s trait  </vt:lpstr>
      <vt:lpstr>Take home messages</vt:lpstr>
      <vt:lpstr>Take home message</vt:lpstr>
      <vt:lpstr>PowerPoint Presentation</vt:lpstr>
      <vt:lpstr>Let’s set up R for the afternoon session</vt:lpstr>
      <vt:lpstr>Afternoon session</vt:lpstr>
      <vt:lpstr>Plan for the day</vt:lpstr>
      <vt:lpstr>PowerPoint Presentation</vt:lpstr>
      <vt:lpstr>PowerPoint Presentation</vt:lpstr>
      <vt:lpstr>Chao et al – Distance-based approach </vt:lpstr>
      <vt:lpstr>Recap about Hill numbers</vt:lpstr>
      <vt:lpstr>How are functionally distinct species defined?</vt:lpstr>
      <vt:lpstr>PowerPoint Presentation</vt:lpstr>
      <vt:lpstr>Level of threshold distinctiveness</vt:lpstr>
      <vt:lpstr>PowerPoint Presentation</vt:lpstr>
      <vt:lpstr>PowerPoint Presentation</vt:lpstr>
      <vt:lpstr>Let’s do an exercise!</vt:lpstr>
      <vt:lpstr>Hawaiian Forest Plot Data by Craven et al 2018</vt:lpstr>
      <vt:lpstr>Hawaiian Forest Plot Data by Craven et al 2018</vt:lpstr>
      <vt:lpstr>PowerPoint Presentation</vt:lpstr>
      <vt:lpstr>Trait-value-based approach</vt:lpstr>
      <vt:lpstr>Species trait values - univariate analysis</vt:lpstr>
      <vt:lpstr>Species trait values - multivariate analysis</vt:lpstr>
      <vt:lpstr>Species trait combinations</vt:lpstr>
      <vt:lpstr>Functional diversity quantification</vt:lpstr>
      <vt:lpstr>Functional diversity quantification</vt:lpstr>
      <vt:lpstr>Functional diversity components</vt:lpstr>
      <vt:lpstr>Functional diversity components</vt:lpstr>
      <vt:lpstr>Functional diversity components</vt:lpstr>
      <vt:lpstr>PowerPoint Presentation</vt:lpstr>
      <vt:lpstr>PowerPoint Presentation</vt:lpstr>
      <vt:lpstr>Let’s do an exercise!</vt:lpstr>
      <vt:lpstr>Functional diversity quantification</vt:lpstr>
      <vt:lpstr>Functional diversity quantification</vt:lpstr>
      <vt:lpstr>How to estimate functional diversity? </vt:lpstr>
      <vt:lpstr>How to estimate functional diversity? </vt:lpstr>
      <vt:lpstr>How to estimate functional diversity?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Ecology and Functional Diversity  Paola Barajas Barbosa paola.barajas@idiv.de</dc:title>
  <dc:creator>Barajas, Paola</dc:creator>
  <cp:lastModifiedBy>Barajas, Paola</cp:lastModifiedBy>
  <cp:revision>276</cp:revision>
  <dcterms:created xsi:type="dcterms:W3CDTF">2021-01-18T12:16:44Z</dcterms:created>
  <dcterms:modified xsi:type="dcterms:W3CDTF">2024-01-22T13:59:50Z</dcterms:modified>
</cp:coreProperties>
</file>